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7" r:id="rId3"/>
    <p:sldMasterId id="2147483691" r:id="rId4"/>
  </p:sldMasterIdLst>
  <p:notesMasterIdLst>
    <p:notesMasterId r:id="rId33"/>
  </p:notesMasterIdLst>
  <p:sldIdLst>
    <p:sldId id="256" r:id="rId5"/>
    <p:sldId id="2147375007" r:id="rId6"/>
    <p:sldId id="257" r:id="rId7"/>
    <p:sldId id="265" r:id="rId8"/>
    <p:sldId id="266" r:id="rId9"/>
    <p:sldId id="2147375008" r:id="rId10"/>
    <p:sldId id="264" r:id="rId11"/>
    <p:sldId id="259" r:id="rId12"/>
    <p:sldId id="263" r:id="rId13"/>
    <p:sldId id="267" r:id="rId14"/>
    <p:sldId id="308" r:id="rId15"/>
    <p:sldId id="309" r:id="rId16"/>
    <p:sldId id="310" r:id="rId17"/>
    <p:sldId id="311" r:id="rId18"/>
    <p:sldId id="356" r:id="rId19"/>
    <p:sldId id="355" r:id="rId20"/>
    <p:sldId id="357" r:id="rId21"/>
    <p:sldId id="2147375009" r:id="rId22"/>
    <p:sldId id="260" r:id="rId23"/>
    <p:sldId id="261" r:id="rId24"/>
    <p:sldId id="262" r:id="rId25"/>
    <p:sldId id="2147374989" r:id="rId26"/>
    <p:sldId id="2147375010" r:id="rId27"/>
    <p:sldId id="445" r:id="rId28"/>
    <p:sldId id="804" r:id="rId29"/>
    <p:sldId id="2147375006" r:id="rId30"/>
    <p:sldId id="2147374987" r:id="rId31"/>
    <p:sldId id="258" r:id="rId3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21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image" Target="../media/image11.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2DC0CB-4366-4AA9-BD88-5F075B0FA8FB}" type="doc">
      <dgm:prSet loTypeId="urn:microsoft.com/office/officeart/2005/8/layout/orgChart1" loCatId="hierarchy" qsTypeId="urn:microsoft.com/office/officeart/2005/8/quickstyle/simple5" qsCatId="simple" csTypeId="urn:microsoft.com/office/officeart/2005/8/colors/accent2_5" csCatId="accent2" phldr="1"/>
      <dgm:spPr/>
      <dgm:t>
        <a:bodyPr/>
        <a:lstStyle/>
        <a:p>
          <a:endParaRPr lang="fr-FR"/>
        </a:p>
      </dgm:t>
    </dgm:pt>
    <dgm:pt modelId="{18EFC659-9ADC-4F04-9C47-8CC8EB2929FD}">
      <dgm:prSet phldrT="[Texte]" custT="1"/>
      <dgm:spPr>
        <a:solidFill>
          <a:srgbClr val="0070C0"/>
        </a:solidFill>
      </dgm:spPr>
      <dgm:t>
        <a:bodyPr/>
        <a:lstStyle/>
        <a:p>
          <a:r>
            <a:rPr lang="fr-FR" sz="1000" b="1" dirty="0"/>
            <a:t>COMITE NATIONAL</a:t>
          </a:r>
        </a:p>
        <a:p>
          <a:r>
            <a:rPr lang="fr-FR" sz="800" dirty="0"/>
            <a:t>47 membres</a:t>
          </a:r>
        </a:p>
        <a:p>
          <a:r>
            <a:rPr lang="fr-FR" sz="800" b="1" dirty="0"/>
            <a:t>Co-présidé par les ministères en charge de l’environnement et des outre-mer</a:t>
          </a:r>
        </a:p>
        <a:p>
          <a:endParaRPr lang="fr-FR" sz="600" dirty="0"/>
        </a:p>
      </dgm:t>
    </dgm:pt>
    <dgm:pt modelId="{0B3A7977-EA18-489D-A69E-5EEE54A01971}" type="parTrans" cxnId="{73CEB5C5-A119-4557-B579-EDA942AC7D80}">
      <dgm:prSet/>
      <dgm:spPr/>
      <dgm:t>
        <a:bodyPr/>
        <a:lstStyle/>
        <a:p>
          <a:endParaRPr lang="fr-FR"/>
        </a:p>
      </dgm:t>
    </dgm:pt>
    <dgm:pt modelId="{47ABAB59-C4FD-442F-B715-66F6705F4953}" type="sibTrans" cxnId="{73CEB5C5-A119-4557-B579-EDA942AC7D80}">
      <dgm:prSet/>
      <dgm:spPr/>
      <dgm:t>
        <a:bodyPr/>
        <a:lstStyle/>
        <a:p>
          <a:endParaRPr lang="fr-FR"/>
        </a:p>
      </dgm:t>
    </dgm:pt>
    <dgm:pt modelId="{70F768E4-577D-4A19-A4DF-ACA8D7CDDF57}">
      <dgm:prSet phldrT="[Texte]" custT="1"/>
      <dgm:spPr>
        <a:solidFill>
          <a:srgbClr val="0070C0"/>
        </a:solidFill>
      </dgm:spPr>
      <dgm:t>
        <a:bodyPr/>
        <a:lstStyle/>
        <a:p>
          <a:r>
            <a:rPr lang="fr-FR" sz="800" dirty="0"/>
            <a:t>6 représentants de l’</a:t>
          </a:r>
          <a:r>
            <a:rPr lang="fr-FR" sz="800" b="1" dirty="0"/>
            <a:t>Etat</a:t>
          </a:r>
        </a:p>
      </dgm:t>
    </dgm:pt>
    <dgm:pt modelId="{86FC0CB4-57EA-4864-8322-AC46ACBF8932}" type="parTrans" cxnId="{7FFC4F9E-C9A0-4205-B09D-34103F4BC614}">
      <dgm:prSet/>
      <dgm:spPr>
        <a:ln>
          <a:solidFill>
            <a:srgbClr val="0070C0"/>
          </a:solidFill>
        </a:ln>
      </dgm:spPr>
      <dgm:t>
        <a:bodyPr/>
        <a:lstStyle/>
        <a:p>
          <a:endParaRPr lang="fr-FR"/>
        </a:p>
      </dgm:t>
    </dgm:pt>
    <dgm:pt modelId="{3B4B2DE5-D435-4B1F-9A98-F33DF8A4AF14}" type="sibTrans" cxnId="{7FFC4F9E-C9A0-4205-B09D-34103F4BC614}">
      <dgm:prSet/>
      <dgm:spPr/>
      <dgm:t>
        <a:bodyPr/>
        <a:lstStyle/>
        <a:p>
          <a:endParaRPr lang="fr-FR"/>
        </a:p>
      </dgm:t>
    </dgm:pt>
    <dgm:pt modelId="{1688953D-406C-4ABD-BD9B-D00B808375F4}">
      <dgm:prSet phldrT="[Texte]" custT="1"/>
      <dgm:spPr>
        <a:solidFill>
          <a:srgbClr val="0070C0"/>
        </a:solidFill>
      </dgm:spPr>
      <dgm:t>
        <a:bodyPr/>
        <a:lstStyle/>
        <a:p>
          <a:r>
            <a:rPr lang="fr-FR" sz="800" dirty="0"/>
            <a:t>8 </a:t>
          </a:r>
          <a:r>
            <a:rPr lang="fr-FR" sz="800" b="1" dirty="0"/>
            <a:t>Elus</a:t>
          </a:r>
          <a:r>
            <a:rPr lang="fr-FR" sz="800" dirty="0"/>
            <a:t> </a:t>
          </a:r>
        </a:p>
        <a:p>
          <a:r>
            <a:rPr lang="fr-FR" sz="800" dirty="0"/>
            <a:t>(députés et sénateurs)</a:t>
          </a:r>
        </a:p>
      </dgm:t>
    </dgm:pt>
    <dgm:pt modelId="{10842FB5-EE72-432F-9776-B8A58D23C104}" type="parTrans" cxnId="{D2A74271-28DC-46A4-B62C-FD73121A5171}">
      <dgm:prSet/>
      <dgm:spPr>
        <a:ln>
          <a:solidFill>
            <a:srgbClr val="0070C0"/>
          </a:solidFill>
        </a:ln>
      </dgm:spPr>
      <dgm:t>
        <a:bodyPr/>
        <a:lstStyle/>
        <a:p>
          <a:endParaRPr lang="fr-FR"/>
        </a:p>
      </dgm:t>
    </dgm:pt>
    <dgm:pt modelId="{93ECE049-4764-41A2-88BF-29C2E56BA64E}" type="sibTrans" cxnId="{D2A74271-28DC-46A4-B62C-FD73121A5171}">
      <dgm:prSet/>
      <dgm:spPr/>
      <dgm:t>
        <a:bodyPr/>
        <a:lstStyle/>
        <a:p>
          <a:endParaRPr lang="fr-FR"/>
        </a:p>
      </dgm:t>
    </dgm:pt>
    <dgm:pt modelId="{930BB960-0427-4C62-8760-18309A1F2190}">
      <dgm:prSet phldrT="[Texte]" custT="1"/>
      <dgm:spPr>
        <a:solidFill>
          <a:srgbClr val="0070C0"/>
        </a:solidFill>
      </dgm:spPr>
      <dgm:t>
        <a:bodyPr/>
        <a:lstStyle/>
        <a:p>
          <a:r>
            <a:rPr lang="fr-FR" sz="800" dirty="0"/>
            <a:t>16 </a:t>
          </a:r>
          <a:r>
            <a:rPr lang="fr-FR" sz="800" b="1" dirty="0"/>
            <a:t>représentants des territoires</a:t>
          </a:r>
        </a:p>
        <a:p>
          <a:r>
            <a:rPr lang="fr-FR" sz="800" dirty="0"/>
            <a:t>(11 référents des comités locaux ;</a:t>
          </a:r>
        </a:p>
        <a:p>
          <a:r>
            <a:rPr lang="fr-FR" sz="800" dirty="0"/>
            <a:t>5 représentants des exécutifs locaux/collectivités)</a:t>
          </a:r>
        </a:p>
      </dgm:t>
    </dgm:pt>
    <dgm:pt modelId="{0263A0B2-48C7-46E3-8843-8CD1FF367044}" type="parTrans" cxnId="{D6EDC7EA-EA44-4FDC-BBDB-AB960D13D93D}">
      <dgm:prSet/>
      <dgm:spPr>
        <a:ln>
          <a:solidFill>
            <a:srgbClr val="0070C0"/>
          </a:solidFill>
        </a:ln>
      </dgm:spPr>
      <dgm:t>
        <a:bodyPr/>
        <a:lstStyle/>
        <a:p>
          <a:endParaRPr lang="fr-FR"/>
        </a:p>
      </dgm:t>
    </dgm:pt>
    <dgm:pt modelId="{79C38BFB-AD16-461F-88B3-C101362A6760}" type="sibTrans" cxnId="{D6EDC7EA-EA44-4FDC-BBDB-AB960D13D93D}">
      <dgm:prSet/>
      <dgm:spPr/>
      <dgm:t>
        <a:bodyPr/>
        <a:lstStyle/>
        <a:p>
          <a:endParaRPr lang="fr-FR"/>
        </a:p>
      </dgm:t>
    </dgm:pt>
    <dgm:pt modelId="{4DC85B53-39E8-4A03-A6F4-D220814B7EF1}">
      <dgm:prSet custT="1"/>
      <dgm:spPr>
        <a:solidFill>
          <a:srgbClr val="0070C0"/>
        </a:solidFill>
      </dgm:spPr>
      <dgm:t>
        <a:bodyPr/>
        <a:lstStyle/>
        <a:p>
          <a:r>
            <a:rPr lang="fr-FR" sz="800" dirty="0"/>
            <a:t>7 représentants des </a:t>
          </a:r>
          <a:r>
            <a:rPr lang="fr-FR" sz="800" b="1" dirty="0"/>
            <a:t>scientifiques et des gestionnaires</a:t>
          </a:r>
        </a:p>
      </dgm:t>
    </dgm:pt>
    <dgm:pt modelId="{155FA08F-201B-4225-BE43-E95A2EDD8017}" type="parTrans" cxnId="{24BD0E77-BEFD-457C-94D8-E59C942E63A7}">
      <dgm:prSet/>
      <dgm:spPr>
        <a:ln>
          <a:solidFill>
            <a:srgbClr val="0070C0"/>
          </a:solidFill>
        </a:ln>
      </dgm:spPr>
      <dgm:t>
        <a:bodyPr/>
        <a:lstStyle/>
        <a:p>
          <a:endParaRPr lang="fr-FR"/>
        </a:p>
      </dgm:t>
    </dgm:pt>
    <dgm:pt modelId="{0E044AFD-D3FE-4AC6-9977-0CA5BBDC839C}" type="sibTrans" cxnId="{24BD0E77-BEFD-457C-94D8-E59C942E63A7}">
      <dgm:prSet/>
      <dgm:spPr/>
      <dgm:t>
        <a:bodyPr/>
        <a:lstStyle/>
        <a:p>
          <a:endParaRPr lang="fr-FR"/>
        </a:p>
      </dgm:t>
    </dgm:pt>
    <dgm:pt modelId="{87319E50-47A8-4E9C-A6EF-F4774D4912DB}">
      <dgm:prSet custT="1"/>
      <dgm:spPr>
        <a:solidFill>
          <a:srgbClr val="0070C0"/>
        </a:solidFill>
      </dgm:spPr>
      <dgm:t>
        <a:bodyPr/>
        <a:lstStyle/>
        <a:p>
          <a:r>
            <a:rPr lang="fr-FR" sz="800" dirty="0"/>
            <a:t>5 représentants des </a:t>
          </a:r>
          <a:r>
            <a:rPr lang="fr-FR" sz="800" b="1" dirty="0" err="1"/>
            <a:t>socio-pofessionels</a:t>
          </a:r>
          <a:endParaRPr lang="fr-FR" sz="800" b="1" dirty="0"/>
        </a:p>
      </dgm:t>
    </dgm:pt>
    <dgm:pt modelId="{267BF290-B864-4F24-8F96-5B732CCBED65}" type="parTrans" cxnId="{9760EFFD-FC8F-4510-8AC6-15337FB17E29}">
      <dgm:prSet/>
      <dgm:spPr>
        <a:ln>
          <a:solidFill>
            <a:srgbClr val="0070C0"/>
          </a:solidFill>
        </a:ln>
      </dgm:spPr>
      <dgm:t>
        <a:bodyPr/>
        <a:lstStyle/>
        <a:p>
          <a:endParaRPr lang="fr-FR"/>
        </a:p>
      </dgm:t>
    </dgm:pt>
    <dgm:pt modelId="{4F232E9D-7BC2-47AA-917F-C7C0882FF47A}" type="sibTrans" cxnId="{9760EFFD-FC8F-4510-8AC6-15337FB17E29}">
      <dgm:prSet/>
      <dgm:spPr/>
      <dgm:t>
        <a:bodyPr/>
        <a:lstStyle/>
        <a:p>
          <a:endParaRPr lang="fr-FR"/>
        </a:p>
      </dgm:t>
    </dgm:pt>
    <dgm:pt modelId="{854FFA5B-8458-4662-B057-ACC497F71924}">
      <dgm:prSet custT="1"/>
      <dgm:spPr>
        <a:solidFill>
          <a:srgbClr val="0070C0"/>
        </a:solidFill>
      </dgm:spPr>
      <dgm:t>
        <a:bodyPr/>
        <a:lstStyle/>
        <a:p>
          <a:r>
            <a:rPr lang="fr-FR" sz="800" dirty="0"/>
            <a:t>5 représentants des </a:t>
          </a:r>
          <a:r>
            <a:rPr lang="fr-FR" sz="800" b="1" dirty="0"/>
            <a:t>associations</a:t>
          </a:r>
        </a:p>
      </dgm:t>
    </dgm:pt>
    <dgm:pt modelId="{11CD51A5-A846-4B0A-9CD2-914B1CD2AD0B}" type="parTrans" cxnId="{AF551A06-9F19-4EBF-9F53-8069B2FCEC00}">
      <dgm:prSet/>
      <dgm:spPr>
        <a:ln>
          <a:solidFill>
            <a:srgbClr val="0070C0"/>
          </a:solidFill>
        </a:ln>
      </dgm:spPr>
      <dgm:t>
        <a:bodyPr/>
        <a:lstStyle/>
        <a:p>
          <a:endParaRPr lang="fr-FR"/>
        </a:p>
      </dgm:t>
    </dgm:pt>
    <dgm:pt modelId="{85302550-0F6F-4B0B-92DA-7DF404BD14AD}" type="sibTrans" cxnId="{AF551A06-9F19-4EBF-9F53-8069B2FCEC00}">
      <dgm:prSet/>
      <dgm:spPr/>
      <dgm:t>
        <a:bodyPr/>
        <a:lstStyle/>
        <a:p>
          <a:endParaRPr lang="fr-FR"/>
        </a:p>
      </dgm:t>
    </dgm:pt>
    <dgm:pt modelId="{2881BEBE-D2B2-4D50-82F4-E2AB0D68D509}" type="pres">
      <dgm:prSet presAssocID="{CF2DC0CB-4366-4AA9-BD88-5F075B0FA8FB}" presName="hierChild1" presStyleCnt="0">
        <dgm:presLayoutVars>
          <dgm:orgChart val="1"/>
          <dgm:chPref val="1"/>
          <dgm:dir/>
          <dgm:animOne val="branch"/>
          <dgm:animLvl val="lvl"/>
          <dgm:resizeHandles/>
        </dgm:presLayoutVars>
      </dgm:prSet>
      <dgm:spPr/>
    </dgm:pt>
    <dgm:pt modelId="{3F8E3843-87A6-475E-973F-93E9355F4B8C}" type="pres">
      <dgm:prSet presAssocID="{18EFC659-9ADC-4F04-9C47-8CC8EB2929FD}" presName="hierRoot1" presStyleCnt="0">
        <dgm:presLayoutVars>
          <dgm:hierBranch val="init"/>
        </dgm:presLayoutVars>
      </dgm:prSet>
      <dgm:spPr/>
    </dgm:pt>
    <dgm:pt modelId="{94F725E9-7D95-4C60-80F2-1E17AF5C189F}" type="pres">
      <dgm:prSet presAssocID="{18EFC659-9ADC-4F04-9C47-8CC8EB2929FD}" presName="rootComposite1" presStyleCnt="0"/>
      <dgm:spPr/>
    </dgm:pt>
    <dgm:pt modelId="{0BEBC7FF-B4E6-46DC-A149-937B0D71EE8E}" type="pres">
      <dgm:prSet presAssocID="{18EFC659-9ADC-4F04-9C47-8CC8EB2929FD}" presName="rootText1" presStyleLbl="node0" presStyleIdx="0" presStyleCnt="1" custScaleX="272501" custScaleY="267911">
        <dgm:presLayoutVars>
          <dgm:chPref val="3"/>
        </dgm:presLayoutVars>
      </dgm:prSet>
      <dgm:spPr/>
    </dgm:pt>
    <dgm:pt modelId="{8DB0C0B0-32F2-4A08-AF9C-9ECC1E7519D1}" type="pres">
      <dgm:prSet presAssocID="{18EFC659-9ADC-4F04-9C47-8CC8EB2929FD}" presName="rootConnector1" presStyleLbl="node1" presStyleIdx="0" presStyleCnt="0"/>
      <dgm:spPr/>
    </dgm:pt>
    <dgm:pt modelId="{6241F7C5-6228-4389-867D-76061DA70D7A}" type="pres">
      <dgm:prSet presAssocID="{18EFC659-9ADC-4F04-9C47-8CC8EB2929FD}" presName="hierChild2" presStyleCnt="0"/>
      <dgm:spPr/>
    </dgm:pt>
    <dgm:pt modelId="{D9937BB1-7A18-4BEF-9586-AAFE4CC59B22}" type="pres">
      <dgm:prSet presAssocID="{86FC0CB4-57EA-4864-8322-AC46ACBF8932}" presName="Name37" presStyleLbl="parChTrans1D2" presStyleIdx="0" presStyleCnt="6"/>
      <dgm:spPr/>
    </dgm:pt>
    <dgm:pt modelId="{FACA2085-50AD-43CF-8D94-06DF1025486A}" type="pres">
      <dgm:prSet presAssocID="{70F768E4-577D-4A19-A4DF-ACA8D7CDDF57}" presName="hierRoot2" presStyleCnt="0">
        <dgm:presLayoutVars>
          <dgm:hierBranch val="init"/>
        </dgm:presLayoutVars>
      </dgm:prSet>
      <dgm:spPr/>
    </dgm:pt>
    <dgm:pt modelId="{80AD7D4D-9A17-4BC8-9913-70A54B1E047E}" type="pres">
      <dgm:prSet presAssocID="{70F768E4-577D-4A19-A4DF-ACA8D7CDDF57}" presName="rootComposite" presStyleCnt="0"/>
      <dgm:spPr/>
    </dgm:pt>
    <dgm:pt modelId="{B0ABE22F-5033-4C41-A26B-80ABD10AE2BC}" type="pres">
      <dgm:prSet presAssocID="{70F768E4-577D-4A19-A4DF-ACA8D7CDDF57}" presName="rootText" presStyleLbl="node2" presStyleIdx="0" presStyleCnt="6">
        <dgm:presLayoutVars>
          <dgm:chPref val="3"/>
        </dgm:presLayoutVars>
      </dgm:prSet>
      <dgm:spPr/>
    </dgm:pt>
    <dgm:pt modelId="{32089AD6-F1C0-4FC3-94FC-40D91E5A90EF}" type="pres">
      <dgm:prSet presAssocID="{70F768E4-577D-4A19-A4DF-ACA8D7CDDF57}" presName="rootConnector" presStyleLbl="node2" presStyleIdx="0" presStyleCnt="6"/>
      <dgm:spPr/>
    </dgm:pt>
    <dgm:pt modelId="{4D85FC5C-8D48-48AC-87EB-FB77BEC5FE84}" type="pres">
      <dgm:prSet presAssocID="{70F768E4-577D-4A19-A4DF-ACA8D7CDDF57}" presName="hierChild4" presStyleCnt="0"/>
      <dgm:spPr/>
    </dgm:pt>
    <dgm:pt modelId="{5BCE71BC-D4FD-47F0-A3D0-9A7610DF93A1}" type="pres">
      <dgm:prSet presAssocID="{70F768E4-577D-4A19-A4DF-ACA8D7CDDF57}" presName="hierChild5" presStyleCnt="0"/>
      <dgm:spPr/>
    </dgm:pt>
    <dgm:pt modelId="{5F563312-08D9-4350-81A4-8B99E286A46B}" type="pres">
      <dgm:prSet presAssocID="{10842FB5-EE72-432F-9776-B8A58D23C104}" presName="Name37" presStyleLbl="parChTrans1D2" presStyleIdx="1" presStyleCnt="6"/>
      <dgm:spPr/>
    </dgm:pt>
    <dgm:pt modelId="{07B5147B-323E-4A7F-88DE-FBE7BF825F79}" type="pres">
      <dgm:prSet presAssocID="{1688953D-406C-4ABD-BD9B-D00B808375F4}" presName="hierRoot2" presStyleCnt="0">
        <dgm:presLayoutVars>
          <dgm:hierBranch val="init"/>
        </dgm:presLayoutVars>
      </dgm:prSet>
      <dgm:spPr/>
    </dgm:pt>
    <dgm:pt modelId="{7649418E-3EDE-4DCB-B16F-38F730CE08C3}" type="pres">
      <dgm:prSet presAssocID="{1688953D-406C-4ABD-BD9B-D00B808375F4}" presName="rootComposite" presStyleCnt="0"/>
      <dgm:spPr/>
    </dgm:pt>
    <dgm:pt modelId="{89D18DD4-A93E-4E3A-8828-BA2DFFE1E2BD}" type="pres">
      <dgm:prSet presAssocID="{1688953D-406C-4ABD-BD9B-D00B808375F4}" presName="rootText" presStyleLbl="node2" presStyleIdx="1" presStyleCnt="6" custScaleY="128175">
        <dgm:presLayoutVars>
          <dgm:chPref val="3"/>
        </dgm:presLayoutVars>
      </dgm:prSet>
      <dgm:spPr/>
    </dgm:pt>
    <dgm:pt modelId="{F973E9B2-06BD-4C60-AD2C-1EAC3BB3D612}" type="pres">
      <dgm:prSet presAssocID="{1688953D-406C-4ABD-BD9B-D00B808375F4}" presName="rootConnector" presStyleLbl="node2" presStyleIdx="1" presStyleCnt="6"/>
      <dgm:spPr/>
    </dgm:pt>
    <dgm:pt modelId="{6A46D5AE-301E-4354-82BD-09B9A31782CC}" type="pres">
      <dgm:prSet presAssocID="{1688953D-406C-4ABD-BD9B-D00B808375F4}" presName="hierChild4" presStyleCnt="0"/>
      <dgm:spPr/>
    </dgm:pt>
    <dgm:pt modelId="{2539A61A-4034-41AE-AACB-3838D60B380C}" type="pres">
      <dgm:prSet presAssocID="{1688953D-406C-4ABD-BD9B-D00B808375F4}" presName="hierChild5" presStyleCnt="0"/>
      <dgm:spPr/>
    </dgm:pt>
    <dgm:pt modelId="{68FC7538-065D-48F9-996D-B60A49B5E555}" type="pres">
      <dgm:prSet presAssocID="{0263A0B2-48C7-46E3-8843-8CD1FF367044}" presName="Name37" presStyleLbl="parChTrans1D2" presStyleIdx="2" presStyleCnt="6"/>
      <dgm:spPr/>
    </dgm:pt>
    <dgm:pt modelId="{3519E29C-3B12-4943-BE3D-E93EB6F7BF84}" type="pres">
      <dgm:prSet presAssocID="{930BB960-0427-4C62-8760-18309A1F2190}" presName="hierRoot2" presStyleCnt="0">
        <dgm:presLayoutVars>
          <dgm:hierBranch val="init"/>
        </dgm:presLayoutVars>
      </dgm:prSet>
      <dgm:spPr/>
    </dgm:pt>
    <dgm:pt modelId="{A2062DC5-83CF-4529-A5BD-B7848CB2D4B9}" type="pres">
      <dgm:prSet presAssocID="{930BB960-0427-4C62-8760-18309A1F2190}" presName="rootComposite" presStyleCnt="0"/>
      <dgm:spPr/>
    </dgm:pt>
    <dgm:pt modelId="{4C8FC77B-31CA-43E1-BB43-48E895975421}" type="pres">
      <dgm:prSet presAssocID="{930BB960-0427-4C62-8760-18309A1F2190}" presName="rootText" presStyleLbl="node2" presStyleIdx="2" presStyleCnt="6" custScaleX="133944" custScaleY="333318">
        <dgm:presLayoutVars>
          <dgm:chPref val="3"/>
        </dgm:presLayoutVars>
      </dgm:prSet>
      <dgm:spPr/>
    </dgm:pt>
    <dgm:pt modelId="{2B05080B-7167-43FD-B9C3-D9EE261402AF}" type="pres">
      <dgm:prSet presAssocID="{930BB960-0427-4C62-8760-18309A1F2190}" presName="rootConnector" presStyleLbl="node2" presStyleIdx="2" presStyleCnt="6"/>
      <dgm:spPr/>
    </dgm:pt>
    <dgm:pt modelId="{03B48E80-F84C-4244-8647-7B39CD32AC5D}" type="pres">
      <dgm:prSet presAssocID="{930BB960-0427-4C62-8760-18309A1F2190}" presName="hierChild4" presStyleCnt="0"/>
      <dgm:spPr/>
    </dgm:pt>
    <dgm:pt modelId="{FED8EE02-8361-4076-8AA4-8B367DFDE4E0}" type="pres">
      <dgm:prSet presAssocID="{930BB960-0427-4C62-8760-18309A1F2190}" presName="hierChild5" presStyleCnt="0"/>
      <dgm:spPr/>
    </dgm:pt>
    <dgm:pt modelId="{D6ACD689-E399-4835-A539-FDBA4CCE0550}" type="pres">
      <dgm:prSet presAssocID="{155FA08F-201B-4225-BE43-E95A2EDD8017}" presName="Name37" presStyleLbl="parChTrans1D2" presStyleIdx="3" presStyleCnt="6"/>
      <dgm:spPr/>
    </dgm:pt>
    <dgm:pt modelId="{D4582929-7263-43B2-85A1-551F5CCB4B6F}" type="pres">
      <dgm:prSet presAssocID="{4DC85B53-39E8-4A03-A6F4-D220814B7EF1}" presName="hierRoot2" presStyleCnt="0">
        <dgm:presLayoutVars>
          <dgm:hierBranch val="init"/>
        </dgm:presLayoutVars>
      </dgm:prSet>
      <dgm:spPr/>
    </dgm:pt>
    <dgm:pt modelId="{7CD974D2-07D5-4134-9E2D-96C7A5274909}" type="pres">
      <dgm:prSet presAssocID="{4DC85B53-39E8-4A03-A6F4-D220814B7EF1}" presName="rootComposite" presStyleCnt="0"/>
      <dgm:spPr/>
    </dgm:pt>
    <dgm:pt modelId="{CF9FE063-45F0-4AA4-94F5-46B0EF145993}" type="pres">
      <dgm:prSet presAssocID="{4DC85B53-39E8-4A03-A6F4-D220814B7EF1}" presName="rootText" presStyleLbl="node2" presStyleIdx="3" presStyleCnt="6" custScaleY="178507">
        <dgm:presLayoutVars>
          <dgm:chPref val="3"/>
        </dgm:presLayoutVars>
      </dgm:prSet>
      <dgm:spPr/>
    </dgm:pt>
    <dgm:pt modelId="{E915C112-2444-4EDB-927C-FDDE4DA379AD}" type="pres">
      <dgm:prSet presAssocID="{4DC85B53-39E8-4A03-A6F4-D220814B7EF1}" presName="rootConnector" presStyleLbl="node2" presStyleIdx="3" presStyleCnt="6"/>
      <dgm:spPr/>
    </dgm:pt>
    <dgm:pt modelId="{014EE840-BD59-43AE-BF24-B42D4500B3C7}" type="pres">
      <dgm:prSet presAssocID="{4DC85B53-39E8-4A03-A6F4-D220814B7EF1}" presName="hierChild4" presStyleCnt="0"/>
      <dgm:spPr/>
    </dgm:pt>
    <dgm:pt modelId="{E40C3E31-E2C7-4DEC-AB8B-17ACCB798E04}" type="pres">
      <dgm:prSet presAssocID="{4DC85B53-39E8-4A03-A6F4-D220814B7EF1}" presName="hierChild5" presStyleCnt="0"/>
      <dgm:spPr/>
    </dgm:pt>
    <dgm:pt modelId="{33ADE11C-6DAF-4E26-B009-7BA5057BEFBD}" type="pres">
      <dgm:prSet presAssocID="{267BF290-B864-4F24-8F96-5B732CCBED65}" presName="Name37" presStyleLbl="parChTrans1D2" presStyleIdx="4" presStyleCnt="6"/>
      <dgm:spPr/>
    </dgm:pt>
    <dgm:pt modelId="{E82E1EB3-D9F8-4EF7-A036-5C35C8715104}" type="pres">
      <dgm:prSet presAssocID="{87319E50-47A8-4E9C-A6EF-F4774D4912DB}" presName="hierRoot2" presStyleCnt="0">
        <dgm:presLayoutVars>
          <dgm:hierBranch val="init"/>
        </dgm:presLayoutVars>
      </dgm:prSet>
      <dgm:spPr/>
    </dgm:pt>
    <dgm:pt modelId="{0561177D-9766-44C9-B1C0-BED9FD5D2DD8}" type="pres">
      <dgm:prSet presAssocID="{87319E50-47A8-4E9C-A6EF-F4774D4912DB}" presName="rootComposite" presStyleCnt="0"/>
      <dgm:spPr/>
    </dgm:pt>
    <dgm:pt modelId="{B08B1652-55E5-4EDC-BC51-07568CD78529}" type="pres">
      <dgm:prSet presAssocID="{87319E50-47A8-4E9C-A6EF-F4774D4912DB}" presName="rootText" presStyleLbl="node2" presStyleIdx="4" presStyleCnt="6">
        <dgm:presLayoutVars>
          <dgm:chPref val="3"/>
        </dgm:presLayoutVars>
      </dgm:prSet>
      <dgm:spPr/>
    </dgm:pt>
    <dgm:pt modelId="{F5C3F50C-A62E-497F-836C-DC4B39756F2A}" type="pres">
      <dgm:prSet presAssocID="{87319E50-47A8-4E9C-A6EF-F4774D4912DB}" presName="rootConnector" presStyleLbl="node2" presStyleIdx="4" presStyleCnt="6"/>
      <dgm:spPr/>
    </dgm:pt>
    <dgm:pt modelId="{BAA26FF3-47A8-4079-9547-3099934FEBB9}" type="pres">
      <dgm:prSet presAssocID="{87319E50-47A8-4E9C-A6EF-F4774D4912DB}" presName="hierChild4" presStyleCnt="0"/>
      <dgm:spPr/>
    </dgm:pt>
    <dgm:pt modelId="{F6EF6043-8141-4988-A534-50AF2A64F2AD}" type="pres">
      <dgm:prSet presAssocID="{87319E50-47A8-4E9C-A6EF-F4774D4912DB}" presName="hierChild5" presStyleCnt="0"/>
      <dgm:spPr/>
    </dgm:pt>
    <dgm:pt modelId="{F8103203-B847-415E-BA0D-26D75238BE8A}" type="pres">
      <dgm:prSet presAssocID="{11CD51A5-A846-4B0A-9CD2-914B1CD2AD0B}" presName="Name37" presStyleLbl="parChTrans1D2" presStyleIdx="5" presStyleCnt="6"/>
      <dgm:spPr/>
    </dgm:pt>
    <dgm:pt modelId="{B02F4DEB-2D67-4819-B98A-48FBFD15BFBD}" type="pres">
      <dgm:prSet presAssocID="{854FFA5B-8458-4662-B057-ACC497F71924}" presName="hierRoot2" presStyleCnt="0">
        <dgm:presLayoutVars>
          <dgm:hierBranch val="init"/>
        </dgm:presLayoutVars>
      </dgm:prSet>
      <dgm:spPr/>
    </dgm:pt>
    <dgm:pt modelId="{59422EF9-4710-4F71-8D8A-1ED5CB186967}" type="pres">
      <dgm:prSet presAssocID="{854FFA5B-8458-4662-B057-ACC497F71924}" presName="rootComposite" presStyleCnt="0"/>
      <dgm:spPr/>
    </dgm:pt>
    <dgm:pt modelId="{95044AA5-0919-455D-AC94-C0B6323C435D}" type="pres">
      <dgm:prSet presAssocID="{854FFA5B-8458-4662-B057-ACC497F71924}" presName="rootText" presStyleLbl="node2" presStyleIdx="5" presStyleCnt="6">
        <dgm:presLayoutVars>
          <dgm:chPref val="3"/>
        </dgm:presLayoutVars>
      </dgm:prSet>
      <dgm:spPr/>
    </dgm:pt>
    <dgm:pt modelId="{B9013FC0-DDFD-4071-B4EE-B41912389B3B}" type="pres">
      <dgm:prSet presAssocID="{854FFA5B-8458-4662-B057-ACC497F71924}" presName="rootConnector" presStyleLbl="node2" presStyleIdx="5" presStyleCnt="6"/>
      <dgm:spPr/>
    </dgm:pt>
    <dgm:pt modelId="{8BC5BAB7-AE48-48EE-B1D8-D425F159CBE5}" type="pres">
      <dgm:prSet presAssocID="{854FFA5B-8458-4662-B057-ACC497F71924}" presName="hierChild4" presStyleCnt="0"/>
      <dgm:spPr/>
    </dgm:pt>
    <dgm:pt modelId="{7F2FCA6C-39D6-42F4-9EE3-BD6F5252122D}" type="pres">
      <dgm:prSet presAssocID="{854FFA5B-8458-4662-B057-ACC497F71924}" presName="hierChild5" presStyleCnt="0"/>
      <dgm:spPr/>
    </dgm:pt>
    <dgm:pt modelId="{BE79641E-AB70-4A15-A56B-D60F125E589A}" type="pres">
      <dgm:prSet presAssocID="{18EFC659-9ADC-4F04-9C47-8CC8EB2929FD}" presName="hierChild3" presStyleCnt="0"/>
      <dgm:spPr/>
    </dgm:pt>
  </dgm:ptLst>
  <dgm:cxnLst>
    <dgm:cxn modelId="{C21C9602-2E0F-4D6A-8F65-75F11382B8E8}" type="presOf" srcId="{1688953D-406C-4ABD-BD9B-D00B808375F4}" destId="{89D18DD4-A93E-4E3A-8828-BA2DFFE1E2BD}" srcOrd="0" destOrd="0" presId="urn:microsoft.com/office/officeart/2005/8/layout/orgChart1"/>
    <dgm:cxn modelId="{AF551A06-9F19-4EBF-9F53-8069B2FCEC00}" srcId="{18EFC659-9ADC-4F04-9C47-8CC8EB2929FD}" destId="{854FFA5B-8458-4662-B057-ACC497F71924}" srcOrd="5" destOrd="0" parTransId="{11CD51A5-A846-4B0A-9CD2-914B1CD2AD0B}" sibTransId="{85302550-0F6F-4B0B-92DA-7DF404BD14AD}"/>
    <dgm:cxn modelId="{FD215526-F2FC-40D1-9A93-0CC21091A147}" type="presOf" srcId="{87319E50-47A8-4E9C-A6EF-F4774D4912DB}" destId="{B08B1652-55E5-4EDC-BC51-07568CD78529}" srcOrd="0" destOrd="0" presId="urn:microsoft.com/office/officeart/2005/8/layout/orgChart1"/>
    <dgm:cxn modelId="{7E01E336-B211-43B7-8E18-70B471168C16}" type="presOf" srcId="{0263A0B2-48C7-46E3-8843-8CD1FF367044}" destId="{68FC7538-065D-48F9-996D-B60A49B5E555}" srcOrd="0" destOrd="0" presId="urn:microsoft.com/office/officeart/2005/8/layout/orgChart1"/>
    <dgm:cxn modelId="{5508C85C-BD4A-40F2-85BD-68C19C10BDDD}" type="presOf" srcId="{11CD51A5-A846-4B0A-9CD2-914B1CD2AD0B}" destId="{F8103203-B847-415E-BA0D-26D75238BE8A}" srcOrd="0" destOrd="0" presId="urn:microsoft.com/office/officeart/2005/8/layout/orgChart1"/>
    <dgm:cxn modelId="{0ABCB761-E6A5-4331-A61E-2DC4D26AE290}" type="presOf" srcId="{854FFA5B-8458-4662-B057-ACC497F71924}" destId="{B9013FC0-DDFD-4071-B4EE-B41912389B3B}" srcOrd="1" destOrd="0" presId="urn:microsoft.com/office/officeart/2005/8/layout/orgChart1"/>
    <dgm:cxn modelId="{CC1EF049-86A7-46B3-8E33-048531713B16}" type="presOf" srcId="{4DC85B53-39E8-4A03-A6F4-D220814B7EF1}" destId="{CF9FE063-45F0-4AA4-94F5-46B0EF145993}" srcOrd="0" destOrd="0" presId="urn:microsoft.com/office/officeart/2005/8/layout/orgChart1"/>
    <dgm:cxn modelId="{F695B66B-17A1-4171-958B-0395F6B60B89}" type="presOf" srcId="{930BB960-0427-4C62-8760-18309A1F2190}" destId="{2B05080B-7167-43FD-B9C3-D9EE261402AF}" srcOrd="1" destOrd="0" presId="urn:microsoft.com/office/officeart/2005/8/layout/orgChart1"/>
    <dgm:cxn modelId="{099E7B50-D65D-4B79-8EBC-7D1B42BE0EB4}" type="presOf" srcId="{1688953D-406C-4ABD-BD9B-D00B808375F4}" destId="{F973E9B2-06BD-4C60-AD2C-1EAC3BB3D612}" srcOrd="1" destOrd="0" presId="urn:microsoft.com/office/officeart/2005/8/layout/orgChart1"/>
    <dgm:cxn modelId="{D2A74271-28DC-46A4-B62C-FD73121A5171}" srcId="{18EFC659-9ADC-4F04-9C47-8CC8EB2929FD}" destId="{1688953D-406C-4ABD-BD9B-D00B808375F4}" srcOrd="1" destOrd="0" parTransId="{10842FB5-EE72-432F-9776-B8A58D23C104}" sibTransId="{93ECE049-4764-41A2-88BF-29C2E56BA64E}"/>
    <dgm:cxn modelId="{24BD0E77-BEFD-457C-94D8-E59C942E63A7}" srcId="{18EFC659-9ADC-4F04-9C47-8CC8EB2929FD}" destId="{4DC85B53-39E8-4A03-A6F4-D220814B7EF1}" srcOrd="3" destOrd="0" parTransId="{155FA08F-201B-4225-BE43-E95A2EDD8017}" sibTransId="{0E044AFD-D3FE-4AC6-9977-0CA5BBDC839C}"/>
    <dgm:cxn modelId="{1E4BA677-0FDE-4F59-ABC4-239ABA386A85}" type="presOf" srcId="{10842FB5-EE72-432F-9776-B8A58D23C104}" destId="{5F563312-08D9-4350-81A4-8B99E286A46B}" srcOrd="0" destOrd="0" presId="urn:microsoft.com/office/officeart/2005/8/layout/orgChart1"/>
    <dgm:cxn modelId="{85B3849B-F361-4BA7-898A-D3745B8BF188}" type="presOf" srcId="{267BF290-B864-4F24-8F96-5B732CCBED65}" destId="{33ADE11C-6DAF-4E26-B009-7BA5057BEFBD}" srcOrd="0" destOrd="0" presId="urn:microsoft.com/office/officeart/2005/8/layout/orgChart1"/>
    <dgm:cxn modelId="{7FFC4F9E-C9A0-4205-B09D-34103F4BC614}" srcId="{18EFC659-9ADC-4F04-9C47-8CC8EB2929FD}" destId="{70F768E4-577D-4A19-A4DF-ACA8D7CDDF57}" srcOrd="0" destOrd="0" parTransId="{86FC0CB4-57EA-4864-8322-AC46ACBF8932}" sibTransId="{3B4B2DE5-D435-4B1F-9A98-F33DF8A4AF14}"/>
    <dgm:cxn modelId="{0EF0B5A3-CA7C-41CA-A841-163B41A1362C}" type="presOf" srcId="{930BB960-0427-4C62-8760-18309A1F2190}" destId="{4C8FC77B-31CA-43E1-BB43-48E895975421}" srcOrd="0" destOrd="0" presId="urn:microsoft.com/office/officeart/2005/8/layout/orgChart1"/>
    <dgm:cxn modelId="{26C5C8A5-D5C1-48EE-AA7F-8F37C10A1053}" type="presOf" srcId="{70F768E4-577D-4A19-A4DF-ACA8D7CDDF57}" destId="{32089AD6-F1C0-4FC3-94FC-40D91E5A90EF}" srcOrd="1" destOrd="0" presId="urn:microsoft.com/office/officeart/2005/8/layout/orgChart1"/>
    <dgm:cxn modelId="{8F0556AC-211D-4B34-A5E4-317C953B66E0}" type="presOf" srcId="{CF2DC0CB-4366-4AA9-BD88-5F075B0FA8FB}" destId="{2881BEBE-D2B2-4D50-82F4-E2AB0D68D509}" srcOrd="0" destOrd="0" presId="urn:microsoft.com/office/officeart/2005/8/layout/orgChart1"/>
    <dgm:cxn modelId="{73CEB5C5-A119-4557-B579-EDA942AC7D80}" srcId="{CF2DC0CB-4366-4AA9-BD88-5F075B0FA8FB}" destId="{18EFC659-9ADC-4F04-9C47-8CC8EB2929FD}" srcOrd="0" destOrd="0" parTransId="{0B3A7977-EA18-489D-A69E-5EEE54A01971}" sibTransId="{47ABAB59-C4FD-442F-B715-66F6705F4953}"/>
    <dgm:cxn modelId="{DF5760C9-54F8-469E-A138-2EAF767AFA76}" type="presOf" srcId="{86FC0CB4-57EA-4864-8322-AC46ACBF8932}" destId="{D9937BB1-7A18-4BEF-9586-AAFE4CC59B22}" srcOrd="0" destOrd="0" presId="urn:microsoft.com/office/officeart/2005/8/layout/orgChart1"/>
    <dgm:cxn modelId="{8DF00FCE-868A-4FF9-8A5C-F1B3668BD91F}" type="presOf" srcId="{155FA08F-201B-4225-BE43-E95A2EDD8017}" destId="{D6ACD689-E399-4835-A539-FDBA4CCE0550}" srcOrd="0" destOrd="0" presId="urn:microsoft.com/office/officeart/2005/8/layout/orgChart1"/>
    <dgm:cxn modelId="{A4877DCE-16FA-497C-BA4C-34D4A6AB63F7}" type="presOf" srcId="{18EFC659-9ADC-4F04-9C47-8CC8EB2929FD}" destId="{8DB0C0B0-32F2-4A08-AF9C-9ECC1E7519D1}" srcOrd="1" destOrd="0" presId="urn:microsoft.com/office/officeart/2005/8/layout/orgChart1"/>
    <dgm:cxn modelId="{A1AFF8D8-6AA7-442D-AB72-246D28C72DA0}" type="presOf" srcId="{18EFC659-9ADC-4F04-9C47-8CC8EB2929FD}" destId="{0BEBC7FF-B4E6-46DC-A149-937B0D71EE8E}" srcOrd="0" destOrd="0" presId="urn:microsoft.com/office/officeart/2005/8/layout/orgChart1"/>
    <dgm:cxn modelId="{D6EDC7EA-EA44-4FDC-BBDB-AB960D13D93D}" srcId="{18EFC659-9ADC-4F04-9C47-8CC8EB2929FD}" destId="{930BB960-0427-4C62-8760-18309A1F2190}" srcOrd="2" destOrd="0" parTransId="{0263A0B2-48C7-46E3-8843-8CD1FF367044}" sibTransId="{79C38BFB-AD16-461F-88B3-C101362A6760}"/>
    <dgm:cxn modelId="{8679BDEF-6A26-435C-9483-8E07ED777D47}" type="presOf" srcId="{70F768E4-577D-4A19-A4DF-ACA8D7CDDF57}" destId="{B0ABE22F-5033-4C41-A26B-80ABD10AE2BC}" srcOrd="0" destOrd="0" presId="urn:microsoft.com/office/officeart/2005/8/layout/orgChart1"/>
    <dgm:cxn modelId="{0806ECF3-7A4B-418F-B4BB-DC41BD6E8491}" type="presOf" srcId="{4DC85B53-39E8-4A03-A6F4-D220814B7EF1}" destId="{E915C112-2444-4EDB-927C-FDDE4DA379AD}" srcOrd="1" destOrd="0" presId="urn:microsoft.com/office/officeart/2005/8/layout/orgChart1"/>
    <dgm:cxn modelId="{25C809F7-E16E-4031-AC66-B18B155EC19A}" type="presOf" srcId="{87319E50-47A8-4E9C-A6EF-F4774D4912DB}" destId="{F5C3F50C-A62E-497F-836C-DC4B39756F2A}" srcOrd="1" destOrd="0" presId="urn:microsoft.com/office/officeart/2005/8/layout/orgChart1"/>
    <dgm:cxn modelId="{72F6EAF7-900C-4804-95AB-472B4F627F9A}" type="presOf" srcId="{854FFA5B-8458-4662-B057-ACC497F71924}" destId="{95044AA5-0919-455D-AC94-C0B6323C435D}" srcOrd="0" destOrd="0" presId="urn:microsoft.com/office/officeart/2005/8/layout/orgChart1"/>
    <dgm:cxn modelId="{9760EFFD-FC8F-4510-8AC6-15337FB17E29}" srcId="{18EFC659-9ADC-4F04-9C47-8CC8EB2929FD}" destId="{87319E50-47A8-4E9C-A6EF-F4774D4912DB}" srcOrd="4" destOrd="0" parTransId="{267BF290-B864-4F24-8F96-5B732CCBED65}" sibTransId="{4F232E9D-7BC2-47AA-917F-C7C0882FF47A}"/>
    <dgm:cxn modelId="{2F0F1469-975C-458D-BDA3-AA61A7CB2755}" type="presParOf" srcId="{2881BEBE-D2B2-4D50-82F4-E2AB0D68D509}" destId="{3F8E3843-87A6-475E-973F-93E9355F4B8C}" srcOrd="0" destOrd="0" presId="urn:microsoft.com/office/officeart/2005/8/layout/orgChart1"/>
    <dgm:cxn modelId="{8AA99AC9-7F2A-4BF4-B181-D858414529AC}" type="presParOf" srcId="{3F8E3843-87A6-475E-973F-93E9355F4B8C}" destId="{94F725E9-7D95-4C60-80F2-1E17AF5C189F}" srcOrd="0" destOrd="0" presId="urn:microsoft.com/office/officeart/2005/8/layout/orgChart1"/>
    <dgm:cxn modelId="{5DE94F24-2391-46C5-9DF5-D01CF1236277}" type="presParOf" srcId="{94F725E9-7D95-4C60-80F2-1E17AF5C189F}" destId="{0BEBC7FF-B4E6-46DC-A149-937B0D71EE8E}" srcOrd="0" destOrd="0" presId="urn:microsoft.com/office/officeart/2005/8/layout/orgChart1"/>
    <dgm:cxn modelId="{681CF4B2-2226-49B3-B446-887B35321158}" type="presParOf" srcId="{94F725E9-7D95-4C60-80F2-1E17AF5C189F}" destId="{8DB0C0B0-32F2-4A08-AF9C-9ECC1E7519D1}" srcOrd="1" destOrd="0" presId="urn:microsoft.com/office/officeart/2005/8/layout/orgChart1"/>
    <dgm:cxn modelId="{53C35BC8-A371-49AD-BAD5-C9C6044016F1}" type="presParOf" srcId="{3F8E3843-87A6-475E-973F-93E9355F4B8C}" destId="{6241F7C5-6228-4389-867D-76061DA70D7A}" srcOrd="1" destOrd="0" presId="urn:microsoft.com/office/officeart/2005/8/layout/orgChart1"/>
    <dgm:cxn modelId="{49901187-5AD9-4C58-BD72-A232AE39349C}" type="presParOf" srcId="{6241F7C5-6228-4389-867D-76061DA70D7A}" destId="{D9937BB1-7A18-4BEF-9586-AAFE4CC59B22}" srcOrd="0" destOrd="0" presId="urn:microsoft.com/office/officeart/2005/8/layout/orgChart1"/>
    <dgm:cxn modelId="{B607169C-AC7E-48EC-BD72-8DDDECDA288E}" type="presParOf" srcId="{6241F7C5-6228-4389-867D-76061DA70D7A}" destId="{FACA2085-50AD-43CF-8D94-06DF1025486A}" srcOrd="1" destOrd="0" presId="urn:microsoft.com/office/officeart/2005/8/layout/orgChart1"/>
    <dgm:cxn modelId="{02686155-8DFB-41B8-9442-DA74D42F1D81}" type="presParOf" srcId="{FACA2085-50AD-43CF-8D94-06DF1025486A}" destId="{80AD7D4D-9A17-4BC8-9913-70A54B1E047E}" srcOrd="0" destOrd="0" presId="urn:microsoft.com/office/officeart/2005/8/layout/orgChart1"/>
    <dgm:cxn modelId="{D7461705-8CB1-4329-B03D-4EC24C819225}" type="presParOf" srcId="{80AD7D4D-9A17-4BC8-9913-70A54B1E047E}" destId="{B0ABE22F-5033-4C41-A26B-80ABD10AE2BC}" srcOrd="0" destOrd="0" presId="urn:microsoft.com/office/officeart/2005/8/layout/orgChart1"/>
    <dgm:cxn modelId="{B40A31A7-2D0A-4D33-A4B0-BE0876821783}" type="presParOf" srcId="{80AD7D4D-9A17-4BC8-9913-70A54B1E047E}" destId="{32089AD6-F1C0-4FC3-94FC-40D91E5A90EF}" srcOrd="1" destOrd="0" presId="urn:microsoft.com/office/officeart/2005/8/layout/orgChart1"/>
    <dgm:cxn modelId="{DB789A2F-70F4-4E29-A9AD-11B5E2722C1B}" type="presParOf" srcId="{FACA2085-50AD-43CF-8D94-06DF1025486A}" destId="{4D85FC5C-8D48-48AC-87EB-FB77BEC5FE84}" srcOrd="1" destOrd="0" presId="urn:microsoft.com/office/officeart/2005/8/layout/orgChart1"/>
    <dgm:cxn modelId="{5CD5BD5E-29A7-4745-A798-30F43D6B9E78}" type="presParOf" srcId="{FACA2085-50AD-43CF-8D94-06DF1025486A}" destId="{5BCE71BC-D4FD-47F0-A3D0-9A7610DF93A1}" srcOrd="2" destOrd="0" presId="urn:microsoft.com/office/officeart/2005/8/layout/orgChart1"/>
    <dgm:cxn modelId="{BB200F8A-444F-413D-B83B-9D2366DB6217}" type="presParOf" srcId="{6241F7C5-6228-4389-867D-76061DA70D7A}" destId="{5F563312-08D9-4350-81A4-8B99E286A46B}" srcOrd="2" destOrd="0" presId="urn:microsoft.com/office/officeart/2005/8/layout/orgChart1"/>
    <dgm:cxn modelId="{68567FD9-0E8A-4023-A2DF-19471F7A7649}" type="presParOf" srcId="{6241F7C5-6228-4389-867D-76061DA70D7A}" destId="{07B5147B-323E-4A7F-88DE-FBE7BF825F79}" srcOrd="3" destOrd="0" presId="urn:microsoft.com/office/officeart/2005/8/layout/orgChart1"/>
    <dgm:cxn modelId="{A2ACFE59-E938-4338-A7E4-CE8E0BB264F7}" type="presParOf" srcId="{07B5147B-323E-4A7F-88DE-FBE7BF825F79}" destId="{7649418E-3EDE-4DCB-B16F-38F730CE08C3}" srcOrd="0" destOrd="0" presId="urn:microsoft.com/office/officeart/2005/8/layout/orgChart1"/>
    <dgm:cxn modelId="{250C9F70-8DAC-4629-B7D5-3331363875CD}" type="presParOf" srcId="{7649418E-3EDE-4DCB-B16F-38F730CE08C3}" destId="{89D18DD4-A93E-4E3A-8828-BA2DFFE1E2BD}" srcOrd="0" destOrd="0" presId="urn:microsoft.com/office/officeart/2005/8/layout/orgChart1"/>
    <dgm:cxn modelId="{3BCD6A62-B048-4AB3-A545-C27881D14BAD}" type="presParOf" srcId="{7649418E-3EDE-4DCB-B16F-38F730CE08C3}" destId="{F973E9B2-06BD-4C60-AD2C-1EAC3BB3D612}" srcOrd="1" destOrd="0" presId="urn:microsoft.com/office/officeart/2005/8/layout/orgChart1"/>
    <dgm:cxn modelId="{40C5841E-E7D9-4BD6-9998-418BC010A031}" type="presParOf" srcId="{07B5147B-323E-4A7F-88DE-FBE7BF825F79}" destId="{6A46D5AE-301E-4354-82BD-09B9A31782CC}" srcOrd="1" destOrd="0" presId="urn:microsoft.com/office/officeart/2005/8/layout/orgChart1"/>
    <dgm:cxn modelId="{E96981EB-D071-4870-96D8-3B42322B4A2B}" type="presParOf" srcId="{07B5147B-323E-4A7F-88DE-FBE7BF825F79}" destId="{2539A61A-4034-41AE-AACB-3838D60B380C}" srcOrd="2" destOrd="0" presId="urn:microsoft.com/office/officeart/2005/8/layout/orgChart1"/>
    <dgm:cxn modelId="{1CEC8BC7-28E1-4112-8E6E-821C1813C049}" type="presParOf" srcId="{6241F7C5-6228-4389-867D-76061DA70D7A}" destId="{68FC7538-065D-48F9-996D-B60A49B5E555}" srcOrd="4" destOrd="0" presId="urn:microsoft.com/office/officeart/2005/8/layout/orgChart1"/>
    <dgm:cxn modelId="{4F150A66-64D5-47B2-9A37-DF23C5D0C9C1}" type="presParOf" srcId="{6241F7C5-6228-4389-867D-76061DA70D7A}" destId="{3519E29C-3B12-4943-BE3D-E93EB6F7BF84}" srcOrd="5" destOrd="0" presId="urn:microsoft.com/office/officeart/2005/8/layout/orgChart1"/>
    <dgm:cxn modelId="{D38DA980-1763-4F7B-9786-5520F32A33D3}" type="presParOf" srcId="{3519E29C-3B12-4943-BE3D-E93EB6F7BF84}" destId="{A2062DC5-83CF-4529-A5BD-B7848CB2D4B9}" srcOrd="0" destOrd="0" presId="urn:microsoft.com/office/officeart/2005/8/layout/orgChart1"/>
    <dgm:cxn modelId="{03C0A4B5-B4A3-4734-9F0B-64C7B00EB4CB}" type="presParOf" srcId="{A2062DC5-83CF-4529-A5BD-B7848CB2D4B9}" destId="{4C8FC77B-31CA-43E1-BB43-48E895975421}" srcOrd="0" destOrd="0" presId="urn:microsoft.com/office/officeart/2005/8/layout/orgChart1"/>
    <dgm:cxn modelId="{FD88DF75-E98D-4F06-AFEF-CF54BEEEEBEE}" type="presParOf" srcId="{A2062DC5-83CF-4529-A5BD-B7848CB2D4B9}" destId="{2B05080B-7167-43FD-B9C3-D9EE261402AF}" srcOrd="1" destOrd="0" presId="urn:microsoft.com/office/officeart/2005/8/layout/orgChart1"/>
    <dgm:cxn modelId="{1DFA73C8-DDDB-432E-9122-C71CC16F9F5E}" type="presParOf" srcId="{3519E29C-3B12-4943-BE3D-E93EB6F7BF84}" destId="{03B48E80-F84C-4244-8647-7B39CD32AC5D}" srcOrd="1" destOrd="0" presId="urn:microsoft.com/office/officeart/2005/8/layout/orgChart1"/>
    <dgm:cxn modelId="{17BE936F-0EB5-4540-9BE9-8C7B627ED16C}" type="presParOf" srcId="{3519E29C-3B12-4943-BE3D-E93EB6F7BF84}" destId="{FED8EE02-8361-4076-8AA4-8B367DFDE4E0}" srcOrd="2" destOrd="0" presId="urn:microsoft.com/office/officeart/2005/8/layout/orgChart1"/>
    <dgm:cxn modelId="{2D653064-8FA8-4440-BCFB-E2F366BEC61E}" type="presParOf" srcId="{6241F7C5-6228-4389-867D-76061DA70D7A}" destId="{D6ACD689-E399-4835-A539-FDBA4CCE0550}" srcOrd="6" destOrd="0" presId="urn:microsoft.com/office/officeart/2005/8/layout/orgChart1"/>
    <dgm:cxn modelId="{D48E2A3E-74CE-4461-8AAD-A0966388D48D}" type="presParOf" srcId="{6241F7C5-6228-4389-867D-76061DA70D7A}" destId="{D4582929-7263-43B2-85A1-551F5CCB4B6F}" srcOrd="7" destOrd="0" presId="urn:microsoft.com/office/officeart/2005/8/layout/orgChart1"/>
    <dgm:cxn modelId="{21D573DB-9798-4F76-9554-26E22FB08BEB}" type="presParOf" srcId="{D4582929-7263-43B2-85A1-551F5CCB4B6F}" destId="{7CD974D2-07D5-4134-9E2D-96C7A5274909}" srcOrd="0" destOrd="0" presId="urn:microsoft.com/office/officeart/2005/8/layout/orgChart1"/>
    <dgm:cxn modelId="{336D393F-060E-49CA-BF6A-08851F9EE9F9}" type="presParOf" srcId="{7CD974D2-07D5-4134-9E2D-96C7A5274909}" destId="{CF9FE063-45F0-4AA4-94F5-46B0EF145993}" srcOrd="0" destOrd="0" presId="urn:microsoft.com/office/officeart/2005/8/layout/orgChart1"/>
    <dgm:cxn modelId="{514A3E13-32A6-4732-8BC1-ABC325045C8D}" type="presParOf" srcId="{7CD974D2-07D5-4134-9E2D-96C7A5274909}" destId="{E915C112-2444-4EDB-927C-FDDE4DA379AD}" srcOrd="1" destOrd="0" presId="urn:microsoft.com/office/officeart/2005/8/layout/orgChart1"/>
    <dgm:cxn modelId="{1FA4E835-35FB-49AB-855C-251C12914155}" type="presParOf" srcId="{D4582929-7263-43B2-85A1-551F5CCB4B6F}" destId="{014EE840-BD59-43AE-BF24-B42D4500B3C7}" srcOrd="1" destOrd="0" presId="urn:microsoft.com/office/officeart/2005/8/layout/orgChart1"/>
    <dgm:cxn modelId="{8FDE6769-7527-4EB0-9CD2-46E88BBD6725}" type="presParOf" srcId="{D4582929-7263-43B2-85A1-551F5CCB4B6F}" destId="{E40C3E31-E2C7-4DEC-AB8B-17ACCB798E04}" srcOrd="2" destOrd="0" presId="urn:microsoft.com/office/officeart/2005/8/layout/orgChart1"/>
    <dgm:cxn modelId="{EF3FB645-1E8A-4E33-B7F5-8A1AA9C98D30}" type="presParOf" srcId="{6241F7C5-6228-4389-867D-76061DA70D7A}" destId="{33ADE11C-6DAF-4E26-B009-7BA5057BEFBD}" srcOrd="8" destOrd="0" presId="urn:microsoft.com/office/officeart/2005/8/layout/orgChart1"/>
    <dgm:cxn modelId="{6C8E5031-3A8F-4F4E-A886-059BCE35CE7A}" type="presParOf" srcId="{6241F7C5-6228-4389-867D-76061DA70D7A}" destId="{E82E1EB3-D9F8-4EF7-A036-5C35C8715104}" srcOrd="9" destOrd="0" presId="urn:microsoft.com/office/officeart/2005/8/layout/orgChart1"/>
    <dgm:cxn modelId="{1330A160-C648-4808-BFAB-6A806F7EEEE8}" type="presParOf" srcId="{E82E1EB3-D9F8-4EF7-A036-5C35C8715104}" destId="{0561177D-9766-44C9-B1C0-BED9FD5D2DD8}" srcOrd="0" destOrd="0" presId="urn:microsoft.com/office/officeart/2005/8/layout/orgChart1"/>
    <dgm:cxn modelId="{4B815658-47BB-48AB-8347-45891EF492C0}" type="presParOf" srcId="{0561177D-9766-44C9-B1C0-BED9FD5D2DD8}" destId="{B08B1652-55E5-4EDC-BC51-07568CD78529}" srcOrd="0" destOrd="0" presId="urn:microsoft.com/office/officeart/2005/8/layout/orgChart1"/>
    <dgm:cxn modelId="{0C0661E5-1AD0-475B-9413-39135AED085F}" type="presParOf" srcId="{0561177D-9766-44C9-B1C0-BED9FD5D2DD8}" destId="{F5C3F50C-A62E-497F-836C-DC4B39756F2A}" srcOrd="1" destOrd="0" presId="urn:microsoft.com/office/officeart/2005/8/layout/orgChart1"/>
    <dgm:cxn modelId="{CF675B20-F862-4961-A45C-7B4D14B70D89}" type="presParOf" srcId="{E82E1EB3-D9F8-4EF7-A036-5C35C8715104}" destId="{BAA26FF3-47A8-4079-9547-3099934FEBB9}" srcOrd="1" destOrd="0" presId="urn:microsoft.com/office/officeart/2005/8/layout/orgChart1"/>
    <dgm:cxn modelId="{F3CCE601-5290-4229-9752-C208A55C981B}" type="presParOf" srcId="{E82E1EB3-D9F8-4EF7-A036-5C35C8715104}" destId="{F6EF6043-8141-4988-A534-50AF2A64F2AD}" srcOrd="2" destOrd="0" presId="urn:microsoft.com/office/officeart/2005/8/layout/orgChart1"/>
    <dgm:cxn modelId="{A6CD7CBE-6335-43A5-998A-25460799C210}" type="presParOf" srcId="{6241F7C5-6228-4389-867D-76061DA70D7A}" destId="{F8103203-B847-415E-BA0D-26D75238BE8A}" srcOrd="10" destOrd="0" presId="urn:microsoft.com/office/officeart/2005/8/layout/orgChart1"/>
    <dgm:cxn modelId="{2FBF2D4A-9616-4E19-983A-C7DFF0EB89E4}" type="presParOf" srcId="{6241F7C5-6228-4389-867D-76061DA70D7A}" destId="{B02F4DEB-2D67-4819-B98A-48FBFD15BFBD}" srcOrd="11" destOrd="0" presId="urn:microsoft.com/office/officeart/2005/8/layout/orgChart1"/>
    <dgm:cxn modelId="{3D8CB041-FAA3-4C4B-B825-ADB8D4C512A0}" type="presParOf" srcId="{B02F4DEB-2D67-4819-B98A-48FBFD15BFBD}" destId="{59422EF9-4710-4F71-8D8A-1ED5CB186967}" srcOrd="0" destOrd="0" presId="urn:microsoft.com/office/officeart/2005/8/layout/orgChart1"/>
    <dgm:cxn modelId="{038B037E-7ADB-44DD-826E-F5801376EE11}" type="presParOf" srcId="{59422EF9-4710-4F71-8D8A-1ED5CB186967}" destId="{95044AA5-0919-455D-AC94-C0B6323C435D}" srcOrd="0" destOrd="0" presId="urn:microsoft.com/office/officeart/2005/8/layout/orgChart1"/>
    <dgm:cxn modelId="{BD5E6563-FBBB-48CE-9824-CAEF77013BB3}" type="presParOf" srcId="{59422EF9-4710-4F71-8D8A-1ED5CB186967}" destId="{B9013FC0-DDFD-4071-B4EE-B41912389B3B}" srcOrd="1" destOrd="0" presId="urn:microsoft.com/office/officeart/2005/8/layout/orgChart1"/>
    <dgm:cxn modelId="{8C81CF21-A192-40B9-829A-7793F38E3A83}" type="presParOf" srcId="{B02F4DEB-2D67-4819-B98A-48FBFD15BFBD}" destId="{8BC5BAB7-AE48-48EE-B1D8-D425F159CBE5}" srcOrd="1" destOrd="0" presId="urn:microsoft.com/office/officeart/2005/8/layout/orgChart1"/>
    <dgm:cxn modelId="{9686E7E3-AE17-4839-A1B0-8FEE2F375713}" type="presParOf" srcId="{B02F4DEB-2D67-4819-B98A-48FBFD15BFBD}" destId="{7F2FCA6C-39D6-42F4-9EE3-BD6F5252122D}" srcOrd="2" destOrd="0" presId="urn:microsoft.com/office/officeart/2005/8/layout/orgChart1"/>
    <dgm:cxn modelId="{2584CCDB-AA99-4048-B082-5BFC7F4142AF}" type="presParOf" srcId="{3F8E3843-87A6-475E-973F-93E9355F4B8C}" destId="{BE79641E-AB70-4A15-A56B-D60F125E589A}"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753DB7-569A-47BE-BE60-72A1C7E0DE60}"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fr-FR"/>
        </a:p>
      </dgm:t>
    </dgm:pt>
    <dgm:pt modelId="{3B607897-0AA0-4DD4-AE15-E5BEB915DE82}">
      <dgm:prSet phldrT="[Texte]"/>
      <dgm:spPr>
        <a:solidFill>
          <a:schemeClr val="accent5">
            <a:lumMod val="40000"/>
            <a:lumOff val="60000"/>
          </a:schemeClr>
        </a:solidFill>
      </dgm:spPr>
      <dgm:t>
        <a:bodyPr/>
        <a:lstStyle/>
        <a:p>
          <a:r>
            <a:rPr lang="fr-FR" dirty="0">
              <a:solidFill>
                <a:schemeClr val="tx1">
                  <a:lumMod val="85000"/>
                  <a:lumOff val="15000"/>
                </a:schemeClr>
              </a:solidFill>
            </a:rPr>
            <a:t>Pilote thème</a:t>
          </a:r>
        </a:p>
      </dgm:t>
    </dgm:pt>
    <dgm:pt modelId="{02404575-84C3-4CD8-A70E-F3E86B97EECE}" type="parTrans" cxnId="{0D0F8D87-527C-4DE1-85F1-727CA5F8BF62}">
      <dgm:prSet/>
      <dgm:spPr/>
      <dgm:t>
        <a:bodyPr/>
        <a:lstStyle/>
        <a:p>
          <a:endParaRPr lang="fr-FR"/>
        </a:p>
      </dgm:t>
    </dgm:pt>
    <dgm:pt modelId="{CB6F2CC0-430C-430D-AD16-247E3392EB27}" type="sibTrans" cxnId="{0D0F8D87-527C-4DE1-85F1-727CA5F8BF62}">
      <dgm:prSet/>
      <dgm:spPr>
        <a:blipFill rotWithShape="0">
          <a:blip xmlns:r="http://schemas.openxmlformats.org/officeDocument/2006/relationships" r:embed="rId1"/>
          <a:srcRect/>
          <a:stretch>
            <a:fillRect t="-2000" b="-2000"/>
          </a:stretch>
        </a:blipFill>
      </dgm:spPr>
      <dgm:t>
        <a:bodyPr/>
        <a:lstStyle/>
        <a:p>
          <a:endParaRPr lang="fr-FR">
            <a:solidFill>
              <a:schemeClr val="tx1">
                <a:lumMod val="85000"/>
                <a:lumOff val="15000"/>
              </a:schemeClr>
            </a:solidFill>
          </a:endParaRPr>
        </a:p>
      </dgm:t>
    </dgm:pt>
    <dgm:pt modelId="{C7B244F2-9F32-4AFA-9C25-BA7F573F7CFD}">
      <dgm:prSet phldrT="[Texte]"/>
      <dgm:spPr>
        <a:solidFill>
          <a:schemeClr val="accent5">
            <a:lumMod val="40000"/>
            <a:lumOff val="60000"/>
          </a:schemeClr>
        </a:solidFill>
      </dgm:spPr>
      <dgm:t>
        <a:bodyPr/>
        <a:lstStyle/>
        <a:p>
          <a:r>
            <a:rPr lang="fr-FR" dirty="0">
              <a:solidFill>
                <a:schemeClr val="tx1">
                  <a:lumMod val="85000"/>
                  <a:lumOff val="15000"/>
                </a:schemeClr>
              </a:solidFill>
            </a:rPr>
            <a:t>Pilote thème</a:t>
          </a:r>
        </a:p>
      </dgm:t>
    </dgm:pt>
    <dgm:pt modelId="{C69C3430-609C-4137-9ECA-3FAFA384E29C}" type="parTrans" cxnId="{731B4951-FEBE-4BF2-85EC-D4F39181A01E}">
      <dgm:prSet/>
      <dgm:spPr/>
      <dgm:t>
        <a:bodyPr/>
        <a:lstStyle/>
        <a:p>
          <a:endParaRPr lang="fr-FR"/>
        </a:p>
      </dgm:t>
    </dgm:pt>
    <dgm:pt modelId="{9E4C3DE3-5D8B-4BA7-AA4C-F0F1787ACAF6}" type="sibTrans" cxnId="{731B4951-FEBE-4BF2-85EC-D4F39181A01E}">
      <dgm:prSet/>
      <dgm:spPr>
        <a:blipFill rotWithShape="0">
          <a:blip xmlns:r="http://schemas.openxmlformats.org/officeDocument/2006/relationships" r:embed="rId2"/>
          <a:srcRect/>
          <a:stretch>
            <a:fillRect l="-2000" r="-2000"/>
          </a:stretch>
        </a:blipFill>
      </dgm:spPr>
      <dgm:t>
        <a:bodyPr/>
        <a:lstStyle/>
        <a:p>
          <a:endParaRPr lang="fr-FR">
            <a:solidFill>
              <a:schemeClr val="tx1">
                <a:lumMod val="85000"/>
                <a:lumOff val="15000"/>
              </a:schemeClr>
            </a:solidFill>
          </a:endParaRPr>
        </a:p>
      </dgm:t>
    </dgm:pt>
    <dgm:pt modelId="{68F5BE14-48F1-48A9-9DF0-220DCF632883}">
      <dgm:prSet phldrT="[Texte]"/>
      <dgm:spPr>
        <a:solidFill>
          <a:schemeClr val="accent5">
            <a:lumMod val="40000"/>
            <a:lumOff val="60000"/>
          </a:schemeClr>
        </a:solidFill>
      </dgm:spPr>
      <dgm:t>
        <a:bodyPr/>
        <a:lstStyle/>
        <a:p>
          <a:r>
            <a:rPr lang="fr-FR" dirty="0">
              <a:solidFill>
                <a:schemeClr val="tx1">
                  <a:lumMod val="85000"/>
                  <a:lumOff val="15000"/>
                </a:schemeClr>
              </a:solidFill>
            </a:rPr>
            <a:t>Pilote thème</a:t>
          </a:r>
        </a:p>
      </dgm:t>
    </dgm:pt>
    <dgm:pt modelId="{22954917-BB15-4CAB-9DFE-864113E8C05B}" type="parTrans" cxnId="{DF908E78-E8A4-42DD-9F01-5B51A6C1DE19}">
      <dgm:prSet/>
      <dgm:spPr/>
      <dgm:t>
        <a:bodyPr/>
        <a:lstStyle/>
        <a:p>
          <a:endParaRPr lang="fr-FR"/>
        </a:p>
      </dgm:t>
    </dgm:pt>
    <dgm:pt modelId="{03DCB536-516B-4A08-AD74-FC199ED66E1F}" type="sibTrans" cxnId="{DF908E78-E8A4-42DD-9F01-5B51A6C1DE19}">
      <dgm:prSet/>
      <dgm:spPr>
        <a:blipFill rotWithShape="0">
          <a:blip xmlns:r="http://schemas.openxmlformats.org/officeDocument/2006/relationships" r:embed="rId3"/>
          <a:srcRect/>
          <a:stretch>
            <a:fillRect l="-3000" r="-3000"/>
          </a:stretch>
        </a:blipFill>
      </dgm:spPr>
      <dgm:t>
        <a:bodyPr/>
        <a:lstStyle/>
        <a:p>
          <a:endParaRPr lang="fr-FR">
            <a:solidFill>
              <a:schemeClr val="tx1">
                <a:lumMod val="85000"/>
                <a:lumOff val="15000"/>
              </a:schemeClr>
            </a:solidFill>
          </a:endParaRPr>
        </a:p>
      </dgm:t>
    </dgm:pt>
    <dgm:pt modelId="{BC475980-1821-468F-8CFE-91C471A79A90}">
      <dgm:prSet phldrT="[Texte]" custT="1"/>
      <dgm:spPr/>
      <dgm:t>
        <a:bodyPr/>
        <a:lstStyle/>
        <a:p>
          <a:pPr>
            <a:buFont typeface="Arial" panose="020B0604020202020204" pitchFamily="34" charset="0"/>
            <a:buNone/>
          </a:pPr>
          <a:r>
            <a:rPr lang="fr-FR" sz="1000" kern="1200" dirty="0">
              <a:solidFill>
                <a:srgbClr val="000000"/>
              </a:solidFill>
              <a:latin typeface="Candara" panose="020E0502030303020204" pitchFamily="34" charset="0"/>
              <a:ea typeface="+mn-ea"/>
              <a:cs typeface="Calibri Light" panose="020F0302020204030204" pitchFamily="34" charset="0"/>
            </a:rPr>
            <a:t>Pilote et met en œuvre les thèmes du programme d’actions nationales</a:t>
          </a:r>
        </a:p>
      </dgm:t>
    </dgm:pt>
    <dgm:pt modelId="{657BBBA6-F9FC-43A5-ADA6-CD9C1E8745E5}" type="parTrans" cxnId="{85B2CBFB-97B0-43BF-B6E1-930D6BB9271E}">
      <dgm:prSet/>
      <dgm:spPr/>
      <dgm:t>
        <a:bodyPr/>
        <a:lstStyle/>
        <a:p>
          <a:endParaRPr lang="fr-FR"/>
        </a:p>
      </dgm:t>
    </dgm:pt>
    <dgm:pt modelId="{D27EE22C-B874-4019-83B6-C27B56871329}" type="sibTrans" cxnId="{85B2CBFB-97B0-43BF-B6E1-930D6BB9271E}">
      <dgm:prSet/>
      <dgm:spPr/>
      <dgm:t>
        <a:bodyPr/>
        <a:lstStyle/>
        <a:p>
          <a:endParaRPr lang="fr-FR"/>
        </a:p>
      </dgm:t>
    </dgm:pt>
    <dgm:pt modelId="{6AC2BD9A-D5D2-4F87-8AAF-EDD7883143C0}">
      <dgm:prSet/>
      <dgm:spPr>
        <a:solidFill>
          <a:schemeClr val="accent5">
            <a:lumMod val="40000"/>
            <a:lumOff val="60000"/>
          </a:schemeClr>
        </a:solidFill>
      </dgm:spPr>
      <dgm:t>
        <a:bodyPr/>
        <a:lstStyle/>
        <a:p>
          <a:r>
            <a:rPr lang="fr-FR">
              <a:solidFill>
                <a:schemeClr val="tx1">
                  <a:lumMod val="85000"/>
                  <a:lumOff val="15000"/>
                </a:schemeClr>
              </a:solidFill>
            </a:rPr>
            <a:t>Pilote thème</a:t>
          </a:r>
          <a:endParaRPr lang="fr-FR" dirty="0">
            <a:solidFill>
              <a:schemeClr val="tx1">
                <a:lumMod val="85000"/>
                <a:lumOff val="15000"/>
              </a:schemeClr>
            </a:solidFill>
          </a:endParaRPr>
        </a:p>
      </dgm:t>
    </dgm:pt>
    <dgm:pt modelId="{2D10A4AA-2E87-4A49-A346-8119CC171AC5}" type="parTrans" cxnId="{457E7336-91A3-4199-8E4C-FF0A9CC56798}">
      <dgm:prSet/>
      <dgm:spPr/>
      <dgm:t>
        <a:bodyPr/>
        <a:lstStyle/>
        <a:p>
          <a:endParaRPr lang="fr-FR"/>
        </a:p>
      </dgm:t>
    </dgm:pt>
    <dgm:pt modelId="{1B36B8AC-30A0-469C-AD81-CF4151140387}" type="sibTrans" cxnId="{457E7336-91A3-4199-8E4C-FF0A9CC56798}">
      <dgm:prSet/>
      <dgm:spPr>
        <a:blipFill rotWithShape="0">
          <a:blip xmlns:r="http://schemas.openxmlformats.org/officeDocument/2006/relationships" r:embed="rId4"/>
          <a:srcRect/>
          <a:stretch>
            <a:fillRect l="-2000" r="-2000"/>
          </a:stretch>
        </a:blipFill>
      </dgm:spPr>
      <dgm:t>
        <a:bodyPr/>
        <a:lstStyle/>
        <a:p>
          <a:endParaRPr lang="fr-FR">
            <a:solidFill>
              <a:schemeClr val="tx1">
                <a:lumMod val="85000"/>
                <a:lumOff val="15000"/>
              </a:schemeClr>
            </a:solidFill>
          </a:endParaRPr>
        </a:p>
      </dgm:t>
    </dgm:pt>
    <dgm:pt modelId="{61775A6D-D908-4408-9F17-F3D0085F031C}" type="pres">
      <dgm:prSet presAssocID="{64753DB7-569A-47BE-BE60-72A1C7E0DE60}" presName="Name0" presStyleCnt="0">
        <dgm:presLayoutVars>
          <dgm:chMax/>
          <dgm:chPref/>
          <dgm:dir/>
          <dgm:animLvl val="lvl"/>
        </dgm:presLayoutVars>
      </dgm:prSet>
      <dgm:spPr/>
    </dgm:pt>
    <dgm:pt modelId="{FCD14D6D-8343-43E9-A71A-C71795A876D4}" type="pres">
      <dgm:prSet presAssocID="{3B607897-0AA0-4DD4-AE15-E5BEB915DE82}" presName="composite" presStyleCnt="0"/>
      <dgm:spPr/>
    </dgm:pt>
    <dgm:pt modelId="{590F113B-E4E3-4F99-86A0-8BECD36AD48B}" type="pres">
      <dgm:prSet presAssocID="{3B607897-0AA0-4DD4-AE15-E5BEB915DE82}" presName="Parent1" presStyleLbl="node1" presStyleIdx="0" presStyleCnt="8">
        <dgm:presLayoutVars>
          <dgm:chMax val="1"/>
          <dgm:chPref val="1"/>
          <dgm:bulletEnabled val="1"/>
        </dgm:presLayoutVars>
      </dgm:prSet>
      <dgm:spPr/>
    </dgm:pt>
    <dgm:pt modelId="{D5427460-3F43-42D3-B0D3-D4EACF2CD914}" type="pres">
      <dgm:prSet presAssocID="{3B607897-0AA0-4DD4-AE15-E5BEB915DE82}" presName="Childtext1" presStyleLbl="revTx" presStyleIdx="0" presStyleCnt="4">
        <dgm:presLayoutVars>
          <dgm:chMax val="0"/>
          <dgm:chPref val="0"/>
          <dgm:bulletEnabled val="1"/>
        </dgm:presLayoutVars>
      </dgm:prSet>
      <dgm:spPr/>
    </dgm:pt>
    <dgm:pt modelId="{C881846C-92A8-4677-9D61-ADFF12900A6F}" type="pres">
      <dgm:prSet presAssocID="{3B607897-0AA0-4DD4-AE15-E5BEB915DE82}" presName="BalanceSpacing" presStyleCnt="0"/>
      <dgm:spPr/>
    </dgm:pt>
    <dgm:pt modelId="{254E9624-0D01-483C-85B5-D667F0A5571B}" type="pres">
      <dgm:prSet presAssocID="{3B607897-0AA0-4DD4-AE15-E5BEB915DE82}" presName="BalanceSpacing1" presStyleCnt="0"/>
      <dgm:spPr/>
    </dgm:pt>
    <dgm:pt modelId="{99E1383E-1BD6-4F0C-A4C8-F7F3E7C7A87A}" type="pres">
      <dgm:prSet presAssocID="{CB6F2CC0-430C-430D-AD16-247E3392EB27}" presName="Accent1Text" presStyleLbl="node1" presStyleIdx="1" presStyleCnt="8"/>
      <dgm:spPr/>
    </dgm:pt>
    <dgm:pt modelId="{EC054B6E-63F1-4559-B703-787D02095149}" type="pres">
      <dgm:prSet presAssocID="{CB6F2CC0-430C-430D-AD16-247E3392EB27}" presName="spaceBetweenRectangles" presStyleCnt="0"/>
      <dgm:spPr/>
    </dgm:pt>
    <dgm:pt modelId="{7D848F42-B318-4BF6-877C-939475BF29B0}" type="pres">
      <dgm:prSet presAssocID="{6AC2BD9A-D5D2-4F87-8AAF-EDD7883143C0}" presName="composite" presStyleCnt="0"/>
      <dgm:spPr/>
    </dgm:pt>
    <dgm:pt modelId="{CDA84E4D-6E76-44DC-84E0-6F780126FB84}" type="pres">
      <dgm:prSet presAssocID="{6AC2BD9A-D5D2-4F87-8AAF-EDD7883143C0}" presName="Parent1" presStyleLbl="node1" presStyleIdx="2" presStyleCnt="8">
        <dgm:presLayoutVars>
          <dgm:chMax val="1"/>
          <dgm:chPref val="1"/>
          <dgm:bulletEnabled val="1"/>
        </dgm:presLayoutVars>
      </dgm:prSet>
      <dgm:spPr/>
    </dgm:pt>
    <dgm:pt modelId="{8092F885-1E7F-49C4-91AA-2A4CFBE45AE6}" type="pres">
      <dgm:prSet presAssocID="{6AC2BD9A-D5D2-4F87-8AAF-EDD7883143C0}" presName="Childtext1" presStyleLbl="revTx" presStyleIdx="1" presStyleCnt="4">
        <dgm:presLayoutVars>
          <dgm:chMax val="0"/>
          <dgm:chPref val="0"/>
          <dgm:bulletEnabled val="1"/>
        </dgm:presLayoutVars>
      </dgm:prSet>
      <dgm:spPr/>
    </dgm:pt>
    <dgm:pt modelId="{91CC5BBF-0C2B-4648-A6CF-D9EB9A0BE9FA}" type="pres">
      <dgm:prSet presAssocID="{6AC2BD9A-D5D2-4F87-8AAF-EDD7883143C0}" presName="BalanceSpacing" presStyleCnt="0"/>
      <dgm:spPr/>
    </dgm:pt>
    <dgm:pt modelId="{0366F0EF-3C7C-4E9E-A11F-560BE4AD7DCA}" type="pres">
      <dgm:prSet presAssocID="{6AC2BD9A-D5D2-4F87-8AAF-EDD7883143C0}" presName="BalanceSpacing1" presStyleCnt="0"/>
      <dgm:spPr/>
    </dgm:pt>
    <dgm:pt modelId="{5F6AE939-4E70-4D87-8694-C95A08754BEC}" type="pres">
      <dgm:prSet presAssocID="{1B36B8AC-30A0-469C-AD81-CF4151140387}" presName="Accent1Text" presStyleLbl="node1" presStyleIdx="3" presStyleCnt="8"/>
      <dgm:spPr/>
    </dgm:pt>
    <dgm:pt modelId="{A8AC34F1-AFC7-42D4-85A5-4D8010A3F679}" type="pres">
      <dgm:prSet presAssocID="{1B36B8AC-30A0-469C-AD81-CF4151140387}" presName="spaceBetweenRectangles" presStyleCnt="0"/>
      <dgm:spPr/>
    </dgm:pt>
    <dgm:pt modelId="{86401890-E29B-4CA2-9FCC-169ADE212CB1}" type="pres">
      <dgm:prSet presAssocID="{C7B244F2-9F32-4AFA-9C25-BA7F573F7CFD}" presName="composite" presStyleCnt="0"/>
      <dgm:spPr/>
    </dgm:pt>
    <dgm:pt modelId="{CF27F882-3518-4F7A-AD67-89F3F2AC6B2D}" type="pres">
      <dgm:prSet presAssocID="{C7B244F2-9F32-4AFA-9C25-BA7F573F7CFD}" presName="Parent1" presStyleLbl="node1" presStyleIdx="4" presStyleCnt="8">
        <dgm:presLayoutVars>
          <dgm:chMax val="1"/>
          <dgm:chPref val="1"/>
          <dgm:bulletEnabled val="1"/>
        </dgm:presLayoutVars>
      </dgm:prSet>
      <dgm:spPr/>
    </dgm:pt>
    <dgm:pt modelId="{2572D3DD-369A-425E-A1AF-103903DA9956}" type="pres">
      <dgm:prSet presAssocID="{C7B244F2-9F32-4AFA-9C25-BA7F573F7CFD}" presName="Childtext1" presStyleLbl="revTx" presStyleIdx="2" presStyleCnt="4">
        <dgm:presLayoutVars>
          <dgm:chMax val="0"/>
          <dgm:chPref val="0"/>
          <dgm:bulletEnabled val="1"/>
        </dgm:presLayoutVars>
      </dgm:prSet>
      <dgm:spPr/>
    </dgm:pt>
    <dgm:pt modelId="{29F251F3-5E25-4F2F-800B-E0231E1787BB}" type="pres">
      <dgm:prSet presAssocID="{C7B244F2-9F32-4AFA-9C25-BA7F573F7CFD}" presName="BalanceSpacing" presStyleCnt="0"/>
      <dgm:spPr/>
    </dgm:pt>
    <dgm:pt modelId="{8A144E5D-517F-4611-A08F-6DF65E8F7C0B}" type="pres">
      <dgm:prSet presAssocID="{C7B244F2-9F32-4AFA-9C25-BA7F573F7CFD}" presName="BalanceSpacing1" presStyleCnt="0"/>
      <dgm:spPr/>
    </dgm:pt>
    <dgm:pt modelId="{3263F170-4CE6-40FC-A38B-5C9D6C9E0B7E}" type="pres">
      <dgm:prSet presAssocID="{9E4C3DE3-5D8B-4BA7-AA4C-F0F1787ACAF6}" presName="Accent1Text" presStyleLbl="node1" presStyleIdx="5" presStyleCnt="8"/>
      <dgm:spPr/>
    </dgm:pt>
    <dgm:pt modelId="{1730C1FA-1A0F-478C-88A4-812FC8376E17}" type="pres">
      <dgm:prSet presAssocID="{9E4C3DE3-5D8B-4BA7-AA4C-F0F1787ACAF6}" presName="spaceBetweenRectangles" presStyleCnt="0"/>
      <dgm:spPr/>
    </dgm:pt>
    <dgm:pt modelId="{446E2980-4D43-4BC3-B7C1-10BF6695B207}" type="pres">
      <dgm:prSet presAssocID="{68F5BE14-48F1-48A9-9DF0-220DCF632883}" presName="composite" presStyleCnt="0"/>
      <dgm:spPr/>
    </dgm:pt>
    <dgm:pt modelId="{90A236DE-B6DB-42CD-A933-15C53BFA88A5}" type="pres">
      <dgm:prSet presAssocID="{68F5BE14-48F1-48A9-9DF0-220DCF632883}" presName="Parent1" presStyleLbl="node1" presStyleIdx="6" presStyleCnt="8" custLinFactX="-28168" custLinFactY="-70524" custLinFactNeighborX="-100000" custLinFactNeighborY="-100000">
        <dgm:presLayoutVars>
          <dgm:chMax val="1"/>
          <dgm:chPref val="1"/>
          <dgm:bulletEnabled val="1"/>
        </dgm:presLayoutVars>
      </dgm:prSet>
      <dgm:spPr/>
    </dgm:pt>
    <dgm:pt modelId="{3D5AE1E1-020A-4456-836E-46449D52FE55}" type="pres">
      <dgm:prSet presAssocID="{68F5BE14-48F1-48A9-9DF0-220DCF632883}" presName="Childtext1" presStyleLbl="revTx" presStyleIdx="3" presStyleCnt="4" custScaleX="166501" custLinFactNeighborX="93442" custLinFactNeighborY="21670">
        <dgm:presLayoutVars>
          <dgm:chMax val="0"/>
          <dgm:chPref val="0"/>
          <dgm:bulletEnabled val="1"/>
        </dgm:presLayoutVars>
      </dgm:prSet>
      <dgm:spPr/>
    </dgm:pt>
    <dgm:pt modelId="{4D66C4B6-9190-4915-ACE8-869FE687B28C}" type="pres">
      <dgm:prSet presAssocID="{68F5BE14-48F1-48A9-9DF0-220DCF632883}" presName="BalanceSpacing" presStyleCnt="0"/>
      <dgm:spPr/>
    </dgm:pt>
    <dgm:pt modelId="{4804363F-0942-4583-970F-518160FA39D4}" type="pres">
      <dgm:prSet presAssocID="{68F5BE14-48F1-48A9-9DF0-220DCF632883}" presName="BalanceSpacing1" presStyleCnt="0"/>
      <dgm:spPr/>
    </dgm:pt>
    <dgm:pt modelId="{C61D5E64-77E7-4FEC-81B7-5FC789517CF9}" type="pres">
      <dgm:prSet presAssocID="{03DCB536-516B-4A08-AD74-FC199ED66E1F}" presName="Accent1Text" presStyleLbl="node1" presStyleIdx="7" presStyleCnt="8" custLinFactY="-100000" custLinFactNeighborX="34898" custLinFactNeighborY="-160194"/>
      <dgm:spPr/>
    </dgm:pt>
  </dgm:ptLst>
  <dgm:cxnLst>
    <dgm:cxn modelId="{A2E18725-D66B-465C-B261-899C3F0E63C9}" type="presOf" srcId="{BC475980-1821-468F-8CFE-91C471A79A90}" destId="{3D5AE1E1-020A-4456-836E-46449D52FE55}" srcOrd="0" destOrd="0" presId="urn:microsoft.com/office/officeart/2008/layout/AlternatingHexagons"/>
    <dgm:cxn modelId="{457E7336-91A3-4199-8E4C-FF0A9CC56798}" srcId="{64753DB7-569A-47BE-BE60-72A1C7E0DE60}" destId="{6AC2BD9A-D5D2-4F87-8AAF-EDD7883143C0}" srcOrd="1" destOrd="0" parTransId="{2D10A4AA-2E87-4A49-A346-8119CC171AC5}" sibTransId="{1B36B8AC-30A0-469C-AD81-CF4151140387}"/>
    <dgm:cxn modelId="{3FB44338-E8C9-4117-89AF-C8A89BA74C16}" type="presOf" srcId="{1B36B8AC-30A0-469C-AD81-CF4151140387}" destId="{5F6AE939-4E70-4D87-8694-C95A08754BEC}" srcOrd="0" destOrd="0" presId="urn:microsoft.com/office/officeart/2008/layout/AlternatingHexagons"/>
    <dgm:cxn modelId="{B3A0846B-CB63-4999-8D2F-FF87AFCAC5E6}" type="presOf" srcId="{64753DB7-569A-47BE-BE60-72A1C7E0DE60}" destId="{61775A6D-D908-4408-9F17-F3D0085F031C}" srcOrd="0" destOrd="0" presId="urn:microsoft.com/office/officeart/2008/layout/AlternatingHexagons"/>
    <dgm:cxn modelId="{731B4951-FEBE-4BF2-85EC-D4F39181A01E}" srcId="{64753DB7-569A-47BE-BE60-72A1C7E0DE60}" destId="{C7B244F2-9F32-4AFA-9C25-BA7F573F7CFD}" srcOrd="2" destOrd="0" parTransId="{C69C3430-609C-4137-9ECA-3FAFA384E29C}" sibTransId="{9E4C3DE3-5D8B-4BA7-AA4C-F0F1787ACAF6}"/>
    <dgm:cxn modelId="{01FD6652-A3B7-4034-A50F-C1EFB4B6526D}" type="presOf" srcId="{03DCB536-516B-4A08-AD74-FC199ED66E1F}" destId="{C61D5E64-77E7-4FEC-81B7-5FC789517CF9}" srcOrd="0" destOrd="0" presId="urn:microsoft.com/office/officeart/2008/layout/AlternatingHexagons"/>
    <dgm:cxn modelId="{DF908E78-E8A4-42DD-9F01-5B51A6C1DE19}" srcId="{64753DB7-569A-47BE-BE60-72A1C7E0DE60}" destId="{68F5BE14-48F1-48A9-9DF0-220DCF632883}" srcOrd="3" destOrd="0" parTransId="{22954917-BB15-4CAB-9DFE-864113E8C05B}" sibTransId="{03DCB536-516B-4A08-AD74-FC199ED66E1F}"/>
    <dgm:cxn modelId="{0D0F8D87-527C-4DE1-85F1-727CA5F8BF62}" srcId="{64753DB7-569A-47BE-BE60-72A1C7E0DE60}" destId="{3B607897-0AA0-4DD4-AE15-E5BEB915DE82}" srcOrd="0" destOrd="0" parTransId="{02404575-84C3-4CD8-A70E-F3E86B97EECE}" sibTransId="{CB6F2CC0-430C-430D-AD16-247E3392EB27}"/>
    <dgm:cxn modelId="{9F6A8498-6D79-46AB-BBB6-78BC8EAB2418}" type="presOf" srcId="{3B607897-0AA0-4DD4-AE15-E5BEB915DE82}" destId="{590F113B-E4E3-4F99-86A0-8BECD36AD48B}" srcOrd="0" destOrd="0" presId="urn:microsoft.com/office/officeart/2008/layout/AlternatingHexagons"/>
    <dgm:cxn modelId="{DBBDAA9A-8D42-40EC-90C2-51BADD1BDB80}" type="presOf" srcId="{6AC2BD9A-D5D2-4F87-8AAF-EDD7883143C0}" destId="{CDA84E4D-6E76-44DC-84E0-6F780126FB84}" srcOrd="0" destOrd="0" presId="urn:microsoft.com/office/officeart/2008/layout/AlternatingHexagons"/>
    <dgm:cxn modelId="{C0D4F69C-D81B-4440-9587-7FF183F873BE}" type="presOf" srcId="{C7B244F2-9F32-4AFA-9C25-BA7F573F7CFD}" destId="{CF27F882-3518-4F7A-AD67-89F3F2AC6B2D}" srcOrd="0" destOrd="0" presId="urn:microsoft.com/office/officeart/2008/layout/AlternatingHexagons"/>
    <dgm:cxn modelId="{992B099D-D867-4FB5-825A-4FF17B2C0279}" type="presOf" srcId="{9E4C3DE3-5D8B-4BA7-AA4C-F0F1787ACAF6}" destId="{3263F170-4CE6-40FC-A38B-5C9D6C9E0B7E}" srcOrd="0" destOrd="0" presId="urn:microsoft.com/office/officeart/2008/layout/AlternatingHexagons"/>
    <dgm:cxn modelId="{528BC4E3-D5F6-4BD4-B67C-382C3FB0C5B9}" type="presOf" srcId="{68F5BE14-48F1-48A9-9DF0-220DCF632883}" destId="{90A236DE-B6DB-42CD-A933-15C53BFA88A5}" srcOrd="0" destOrd="0" presId="urn:microsoft.com/office/officeart/2008/layout/AlternatingHexagons"/>
    <dgm:cxn modelId="{09B8FEF0-8A43-4D70-8820-E29A4381A0EC}" type="presOf" srcId="{CB6F2CC0-430C-430D-AD16-247E3392EB27}" destId="{99E1383E-1BD6-4F0C-A4C8-F7F3E7C7A87A}" srcOrd="0" destOrd="0" presId="urn:microsoft.com/office/officeart/2008/layout/AlternatingHexagons"/>
    <dgm:cxn modelId="{85B2CBFB-97B0-43BF-B6E1-930D6BB9271E}" srcId="{68F5BE14-48F1-48A9-9DF0-220DCF632883}" destId="{BC475980-1821-468F-8CFE-91C471A79A90}" srcOrd="0" destOrd="0" parTransId="{657BBBA6-F9FC-43A5-ADA6-CD9C1E8745E5}" sibTransId="{D27EE22C-B874-4019-83B6-C27B56871329}"/>
    <dgm:cxn modelId="{0E466EAE-6406-4026-BEC0-669CD0A31BF0}" type="presParOf" srcId="{61775A6D-D908-4408-9F17-F3D0085F031C}" destId="{FCD14D6D-8343-43E9-A71A-C71795A876D4}" srcOrd="0" destOrd="0" presId="urn:microsoft.com/office/officeart/2008/layout/AlternatingHexagons"/>
    <dgm:cxn modelId="{1D7C7937-295A-4BD8-936D-00FD3C1DD87F}" type="presParOf" srcId="{FCD14D6D-8343-43E9-A71A-C71795A876D4}" destId="{590F113B-E4E3-4F99-86A0-8BECD36AD48B}" srcOrd="0" destOrd="0" presId="urn:microsoft.com/office/officeart/2008/layout/AlternatingHexagons"/>
    <dgm:cxn modelId="{98BB1F7A-727B-4EB3-9351-3668E6439B0F}" type="presParOf" srcId="{FCD14D6D-8343-43E9-A71A-C71795A876D4}" destId="{D5427460-3F43-42D3-B0D3-D4EACF2CD914}" srcOrd="1" destOrd="0" presId="urn:microsoft.com/office/officeart/2008/layout/AlternatingHexagons"/>
    <dgm:cxn modelId="{311929AE-C083-4B51-BA32-077272EFB664}" type="presParOf" srcId="{FCD14D6D-8343-43E9-A71A-C71795A876D4}" destId="{C881846C-92A8-4677-9D61-ADFF12900A6F}" srcOrd="2" destOrd="0" presId="urn:microsoft.com/office/officeart/2008/layout/AlternatingHexagons"/>
    <dgm:cxn modelId="{818697C5-FEA9-464E-AC5E-91849BBE078B}" type="presParOf" srcId="{FCD14D6D-8343-43E9-A71A-C71795A876D4}" destId="{254E9624-0D01-483C-85B5-D667F0A5571B}" srcOrd="3" destOrd="0" presId="urn:microsoft.com/office/officeart/2008/layout/AlternatingHexagons"/>
    <dgm:cxn modelId="{F2428D62-54E0-40E0-8E14-D7F0E0F6F396}" type="presParOf" srcId="{FCD14D6D-8343-43E9-A71A-C71795A876D4}" destId="{99E1383E-1BD6-4F0C-A4C8-F7F3E7C7A87A}" srcOrd="4" destOrd="0" presId="urn:microsoft.com/office/officeart/2008/layout/AlternatingHexagons"/>
    <dgm:cxn modelId="{8C533C4E-0A88-4A6E-AA4D-062A1F8232C5}" type="presParOf" srcId="{61775A6D-D908-4408-9F17-F3D0085F031C}" destId="{EC054B6E-63F1-4559-B703-787D02095149}" srcOrd="1" destOrd="0" presId="urn:microsoft.com/office/officeart/2008/layout/AlternatingHexagons"/>
    <dgm:cxn modelId="{F920E332-7324-49FE-B224-6E5D8D357DB8}" type="presParOf" srcId="{61775A6D-D908-4408-9F17-F3D0085F031C}" destId="{7D848F42-B318-4BF6-877C-939475BF29B0}" srcOrd="2" destOrd="0" presId="urn:microsoft.com/office/officeart/2008/layout/AlternatingHexagons"/>
    <dgm:cxn modelId="{30645828-1C62-4867-B7FC-6F0B9C51FB14}" type="presParOf" srcId="{7D848F42-B318-4BF6-877C-939475BF29B0}" destId="{CDA84E4D-6E76-44DC-84E0-6F780126FB84}" srcOrd="0" destOrd="0" presId="urn:microsoft.com/office/officeart/2008/layout/AlternatingHexagons"/>
    <dgm:cxn modelId="{A83259A2-661B-4D0C-A348-FCF78ED24F18}" type="presParOf" srcId="{7D848F42-B318-4BF6-877C-939475BF29B0}" destId="{8092F885-1E7F-49C4-91AA-2A4CFBE45AE6}" srcOrd="1" destOrd="0" presId="urn:microsoft.com/office/officeart/2008/layout/AlternatingHexagons"/>
    <dgm:cxn modelId="{E4135B91-BBBC-494A-B785-C570A70400FC}" type="presParOf" srcId="{7D848F42-B318-4BF6-877C-939475BF29B0}" destId="{91CC5BBF-0C2B-4648-A6CF-D9EB9A0BE9FA}" srcOrd="2" destOrd="0" presId="urn:microsoft.com/office/officeart/2008/layout/AlternatingHexagons"/>
    <dgm:cxn modelId="{676E49E7-9A56-4D15-814E-523897B51D9F}" type="presParOf" srcId="{7D848F42-B318-4BF6-877C-939475BF29B0}" destId="{0366F0EF-3C7C-4E9E-A11F-560BE4AD7DCA}" srcOrd="3" destOrd="0" presId="urn:microsoft.com/office/officeart/2008/layout/AlternatingHexagons"/>
    <dgm:cxn modelId="{8BB6F084-DA0F-4E78-AC79-D17353192B9C}" type="presParOf" srcId="{7D848F42-B318-4BF6-877C-939475BF29B0}" destId="{5F6AE939-4E70-4D87-8694-C95A08754BEC}" srcOrd="4" destOrd="0" presId="urn:microsoft.com/office/officeart/2008/layout/AlternatingHexagons"/>
    <dgm:cxn modelId="{B2BD589A-0035-4DA6-BB13-DE04FFFFD343}" type="presParOf" srcId="{61775A6D-D908-4408-9F17-F3D0085F031C}" destId="{A8AC34F1-AFC7-42D4-85A5-4D8010A3F679}" srcOrd="3" destOrd="0" presId="urn:microsoft.com/office/officeart/2008/layout/AlternatingHexagons"/>
    <dgm:cxn modelId="{628257D0-C260-4DDB-9B5C-7577E677DA5B}" type="presParOf" srcId="{61775A6D-D908-4408-9F17-F3D0085F031C}" destId="{86401890-E29B-4CA2-9FCC-169ADE212CB1}" srcOrd="4" destOrd="0" presId="urn:microsoft.com/office/officeart/2008/layout/AlternatingHexagons"/>
    <dgm:cxn modelId="{775D21E1-678B-4C24-A4EB-9D19E17368A7}" type="presParOf" srcId="{86401890-E29B-4CA2-9FCC-169ADE212CB1}" destId="{CF27F882-3518-4F7A-AD67-89F3F2AC6B2D}" srcOrd="0" destOrd="0" presId="urn:microsoft.com/office/officeart/2008/layout/AlternatingHexagons"/>
    <dgm:cxn modelId="{1CB28D8C-0DC3-40F3-B621-3BDE186E3417}" type="presParOf" srcId="{86401890-E29B-4CA2-9FCC-169ADE212CB1}" destId="{2572D3DD-369A-425E-A1AF-103903DA9956}" srcOrd="1" destOrd="0" presId="urn:microsoft.com/office/officeart/2008/layout/AlternatingHexagons"/>
    <dgm:cxn modelId="{D3C8E187-B00E-48EF-9752-64F80C3B9E8F}" type="presParOf" srcId="{86401890-E29B-4CA2-9FCC-169ADE212CB1}" destId="{29F251F3-5E25-4F2F-800B-E0231E1787BB}" srcOrd="2" destOrd="0" presId="urn:microsoft.com/office/officeart/2008/layout/AlternatingHexagons"/>
    <dgm:cxn modelId="{C760FE6D-0297-47D2-B0FB-86D4FF3C4A09}" type="presParOf" srcId="{86401890-E29B-4CA2-9FCC-169ADE212CB1}" destId="{8A144E5D-517F-4611-A08F-6DF65E8F7C0B}" srcOrd="3" destOrd="0" presId="urn:microsoft.com/office/officeart/2008/layout/AlternatingHexagons"/>
    <dgm:cxn modelId="{1B379188-F33B-4AAD-8D42-797F6A282C99}" type="presParOf" srcId="{86401890-E29B-4CA2-9FCC-169ADE212CB1}" destId="{3263F170-4CE6-40FC-A38B-5C9D6C9E0B7E}" srcOrd="4" destOrd="0" presId="urn:microsoft.com/office/officeart/2008/layout/AlternatingHexagons"/>
    <dgm:cxn modelId="{DAC80B48-3F16-466C-8810-B15AEFA544C3}" type="presParOf" srcId="{61775A6D-D908-4408-9F17-F3D0085F031C}" destId="{1730C1FA-1A0F-478C-88A4-812FC8376E17}" srcOrd="5" destOrd="0" presId="urn:microsoft.com/office/officeart/2008/layout/AlternatingHexagons"/>
    <dgm:cxn modelId="{2D65E754-73BC-4D8B-AD6B-E36FA4D36CBC}" type="presParOf" srcId="{61775A6D-D908-4408-9F17-F3D0085F031C}" destId="{446E2980-4D43-4BC3-B7C1-10BF6695B207}" srcOrd="6" destOrd="0" presId="urn:microsoft.com/office/officeart/2008/layout/AlternatingHexagons"/>
    <dgm:cxn modelId="{FFF556E4-EB86-4870-BF13-46B652C7E1A7}" type="presParOf" srcId="{446E2980-4D43-4BC3-B7C1-10BF6695B207}" destId="{90A236DE-B6DB-42CD-A933-15C53BFA88A5}" srcOrd="0" destOrd="0" presId="urn:microsoft.com/office/officeart/2008/layout/AlternatingHexagons"/>
    <dgm:cxn modelId="{D65DF075-4F2B-4DDF-B95B-FB21BA0B9E8C}" type="presParOf" srcId="{446E2980-4D43-4BC3-B7C1-10BF6695B207}" destId="{3D5AE1E1-020A-4456-836E-46449D52FE55}" srcOrd="1" destOrd="0" presId="urn:microsoft.com/office/officeart/2008/layout/AlternatingHexagons"/>
    <dgm:cxn modelId="{894B423C-4171-4D1E-B96C-64D2E395A4A2}" type="presParOf" srcId="{446E2980-4D43-4BC3-B7C1-10BF6695B207}" destId="{4D66C4B6-9190-4915-ACE8-869FE687B28C}" srcOrd="2" destOrd="0" presId="urn:microsoft.com/office/officeart/2008/layout/AlternatingHexagons"/>
    <dgm:cxn modelId="{2477E13B-2176-4CA1-AB8A-86A42B66F8DB}" type="presParOf" srcId="{446E2980-4D43-4BC3-B7C1-10BF6695B207}" destId="{4804363F-0942-4583-970F-518160FA39D4}" srcOrd="3" destOrd="0" presId="urn:microsoft.com/office/officeart/2008/layout/AlternatingHexagons"/>
    <dgm:cxn modelId="{E132B92F-E67B-44E8-9B69-188BD9D5FFC7}" type="presParOf" srcId="{446E2980-4D43-4BC3-B7C1-10BF6695B207}" destId="{C61D5E64-77E7-4FEC-81B7-5FC789517CF9}"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03203-B847-415E-BA0D-26D75238BE8A}">
      <dsp:nvSpPr>
        <dsp:cNvPr id="0" name=""/>
        <dsp:cNvSpPr/>
      </dsp:nvSpPr>
      <dsp:spPr>
        <a:xfrm>
          <a:off x="3365161" y="1526869"/>
          <a:ext cx="2906848" cy="191077"/>
        </a:xfrm>
        <a:custGeom>
          <a:avLst/>
          <a:gdLst/>
          <a:ahLst/>
          <a:cxnLst/>
          <a:rect l="0" t="0" r="0" b="0"/>
          <a:pathLst>
            <a:path>
              <a:moveTo>
                <a:pt x="0" y="0"/>
              </a:moveTo>
              <a:lnTo>
                <a:pt x="0" y="95538"/>
              </a:lnTo>
              <a:lnTo>
                <a:pt x="2906848" y="95538"/>
              </a:lnTo>
              <a:lnTo>
                <a:pt x="2906848" y="191077"/>
              </a:lnTo>
            </a:path>
          </a:pathLst>
        </a:custGeom>
        <a:noFill/>
        <a:ln w="25400" cap="flat" cmpd="sng" algn="ctr">
          <a:solidFill>
            <a:srgbClr val="0070C0"/>
          </a:solidFill>
          <a:prstDash val="solid"/>
          <a:miter/>
        </a:ln>
        <a:effectLst/>
      </dsp:spPr>
      <dsp:style>
        <a:lnRef idx="2">
          <a:scrgbClr r="0" g="0" b="0"/>
        </a:lnRef>
        <a:fillRef idx="0">
          <a:scrgbClr r="0" g="0" b="0"/>
        </a:fillRef>
        <a:effectRef idx="0">
          <a:scrgbClr r="0" g="0" b="0"/>
        </a:effectRef>
        <a:fontRef idx="minor"/>
      </dsp:style>
    </dsp:sp>
    <dsp:sp modelId="{33ADE11C-6DAF-4E26-B009-7BA5057BEFBD}">
      <dsp:nvSpPr>
        <dsp:cNvPr id="0" name=""/>
        <dsp:cNvSpPr/>
      </dsp:nvSpPr>
      <dsp:spPr>
        <a:xfrm>
          <a:off x="3365161" y="1526869"/>
          <a:ext cx="1805879" cy="191077"/>
        </a:xfrm>
        <a:custGeom>
          <a:avLst/>
          <a:gdLst/>
          <a:ahLst/>
          <a:cxnLst/>
          <a:rect l="0" t="0" r="0" b="0"/>
          <a:pathLst>
            <a:path>
              <a:moveTo>
                <a:pt x="0" y="0"/>
              </a:moveTo>
              <a:lnTo>
                <a:pt x="0" y="95538"/>
              </a:lnTo>
              <a:lnTo>
                <a:pt x="1805879" y="95538"/>
              </a:lnTo>
              <a:lnTo>
                <a:pt x="1805879" y="191077"/>
              </a:lnTo>
            </a:path>
          </a:pathLst>
        </a:custGeom>
        <a:noFill/>
        <a:ln w="25400" cap="flat" cmpd="sng" algn="ctr">
          <a:solidFill>
            <a:srgbClr val="0070C0"/>
          </a:solidFill>
          <a:prstDash val="solid"/>
          <a:miter/>
        </a:ln>
        <a:effectLst/>
      </dsp:spPr>
      <dsp:style>
        <a:lnRef idx="2">
          <a:scrgbClr r="0" g="0" b="0"/>
        </a:lnRef>
        <a:fillRef idx="0">
          <a:scrgbClr r="0" g="0" b="0"/>
        </a:fillRef>
        <a:effectRef idx="0">
          <a:scrgbClr r="0" g="0" b="0"/>
        </a:effectRef>
        <a:fontRef idx="minor"/>
      </dsp:style>
    </dsp:sp>
    <dsp:sp modelId="{D6ACD689-E399-4835-A539-FDBA4CCE0550}">
      <dsp:nvSpPr>
        <dsp:cNvPr id="0" name=""/>
        <dsp:cNvSpPr/>
      </dsp:nvSpPr>
      <dsp:spPr>
        <a:xfrm>
          <a:off x="3365161" y="1526869"/>
          <a:ext cx="704911" cy="191077"/>
        </a:xfrm>
        <a:custGeom>
          <a:avLst/>
          <a:gdLst/>
          <a:ahLst/>
          <a:cxnLst/>
          <a:rect l="0" t="0" r="0" b="0"/>
          <a:pathLst>
            <a:path>
              <a:moveTo>
                <a:pt x="0" y="0"/>
              </a:moveTo>
              <a:lnTo>
                <a:pt x="0" y="95538"/>
              </a:lnTo>
              <a:lnTo>
                <a:pt x="704911" y="95538"/>
              </a:lnTo>
              <a:lnTo>
                <a:pt x="704911" y="191077"/>
              </a:lnTo>
            </a:path>
          </a:pathLst>
        </a:custGeom>
        <a:noFill/>
        <a:ln w="25400" cap="flat" cmpd="sng" algn="ctr">
          <a:solidFill>
            <a:srgbClr val="0070C0"/>
          </a:solidFill>
          <a:prstDash val="solid"/>
          <a:miter/>
        </a:ln>
        <a:effectLst/>
      </dsp:spPr>
      <dsp:style>
        <a:lnRef idx="2">
          <a:scrgbClr r="0" g="0" b="0"/>
        </a:lnRef>
        <a:fillRef idx="0">
          <a:scrgbClr r="0" g="0" b="0"/>
        </a:fillRef>
        <a:effectRef idx="0">
          <a:scrgbClr r="0" g="0" b="0"/>
        </a:effectRef>
        <a:fontRef idx="minor"/>
      </dsp:style>
    </dsp:sp>
    <dsp:sp modelId="{68FC7538-065D-48F9-996D-B60A49B5E555}">
      <dsp:nvSpPr>
        <dsp:cNvPr id="0" name=""/>
        <dsp:cNvSpPr/>
      </dsp:nvSpPr>
      <dsp:spPr>
        <a:xfrm>
          <a:off x="2814676" y="1526869"/>
          <a:ext cx="550484" cy="191077"/>
        </a:xfrm>
        <a:custGeom>
          <a:avLst/>
          <a:gdLst/>
          <a:ahLst/>
          <a:cxnLst/>
          <a:rect l="0" t="0" r="0" b="0"/>
          <a:pathLst>
            <a:path>
              <a:moveTo>
                <a:pt x="550484" y="0"/>
              </a:moveTo>
              <a:lnTo>
                <a:pt x="550484" y="95538"/>
              </a:lnTo>
              <a:lnTo>
                <a:pt x="0" y="95538"/>
              </a:lnTo>
              <a:lnTo>
                <a:pt x="0" y="191077"/>
              </a:lnTo>
            </a:path>
          </a:pathLst>
        </a:custGeom>
        <a:noFill/>
        <a:ln w="25400" cap="flat" cmpd="sng" algn="ctr">
          <a:solidFill>
            <a:srgbClr val="0070C0"/>
          </a:solidFill>
          <a:prstDash val="solid"/>
          <a:miter/>
        </a:ln>
        <a:effectLst/>
      </dsp:spPr>
      <dsp:style>
        <a:lnRef idx="2">
          <a:scrgbClr r="0" g="0" b="0"/>
        </a:lnRef>
        <a:fillRef idx="0">
          <a:scrgbClr r="0" g="0" b="0"/>
        </a:fillRef>
        <a:effectRef idx="0">
          <a:scrgbClr r="0" g="0" b="0"/>
        </a:effectRef>
        <a:fontRef idx="minor"/>
      </dsp:style>
    </dsp:sp>
    <dsp:sp modelId="{5F563312-08D9-4350-81A4-8B99E286A46B}">
      <dsp:nvSpPr>
        <dsp:cNvPr id="0" name=""/>
        <dsp:cNvSpPr/>
      </dsp:nvSpPr>
      <dsp:spPr>
        <a:xfrm>
          <a:off x="1559281" y="1526869"/>
          <a:ext cx="1805879" cy="191077"/>
        </a:xfrm>
        <a:custGeom>
          <a:avLst/>
          <a:gdLst/>
          <a:ahLst/>
          <a:cxnLst/>
          <a:rect l="0" t="0" r="0" b="0"/>
          <a:pathLst>
            <a:path>
              <a:moveTo>
                <a:pt x="1805879" y="0"/>
              </a:moveTo>
              <a:lnTo>
                <a:pt x="1805879" y="95538"/>
              </a:lnTo>
              <a:lnTo>
                <a:pt x="0" y="95538"/>
              </a:lnTo>
              <a:lnTo>
                <a:pt x="0" y="191077"/>
              </a:lnTo>
            </a:path>
          </a:pathLst>
        </a:custGeom>
        <a:noFill/>
        <a:ln w="25400" cap="flat" cmpd="sng" algn="ctr">
          <a:solidFill>
            <a:srgbClr val="0070C0"/>
          </a:solidFill>
          <a:prstDash val="solid"/>
          <a:miter/>
        </a:ln>
        <a:effectLst/>
      </dsp:spPr>
      <dsp:style>
        <a:lnRef idx="2">
          <a:scrgbClr r="0" g="0" b="0"/>
        </a:lnRef>
        <a:fillRef idx="0">
          <a:scrgbClr r="0" g="0" b="0"/>
        </a:fillRef>
        <a:effectRef idx="0">
          <a:scrgbClr r="0" g="0" b="0"/>
        </a:effectRef>
        <a:fontRef idx="minor"/>
      </dsp:style>
    </dsp:sp>
    <dsp:sp modelId="{D9937BB1-7A18-4BEF-9586-AAFE4CC59B22}">
      <dsp:nvSpPr>
        <dsp:cNvPr id="0" name=""/>
        <dsp:cNvSpPr/>
      </dsp:nvSpPr>
      <dsp:spPr>
        <a:xfrm>
          <a:off x="458312" y="1526869"/>
          <a:ext cx="2906848" cy="191077"/>
        </a:xfrm>
        <a:custGeom>
          <a:avLst/>
          <a:gdLst/>
          <a:ahLst/>
          <a:cxnLst/>
          <a:rect l="0" t="0" r="0" b="0"/>
          <a:pathLst>
            <a:path>
              <a:moveTo>
                <a:pt x="2906848" y="0"/>
              </a:moveTo>
              <a:lnTo>
                <a:pt x="2906848" y="95538"/>
              </a:lnTo>
              <a:lnTo>
                <a:pt x="0" y="95538"/>
              </a:lnTo>
              <a:lnTo>
                <a:pt x="0" y="191077"/>
              </a:lnTo>
            </a:path>
          </a:pathLst>
        </a:custGeom>
        <a:noFill/>
        <a:ln w="25400" cap="flat" cmpd="sng" algn="ctr">
          <a:solidFill>
            <a:srgbClr val="0070C0"/>
          </a:solidFill>
          <a:prstDash val="solid"/>
          <a:miter/>
        </a:ln>
        <a:effectLst/>
      </dsp:spPr>
      <dsp:style>
        <a:lnRef idx="2">
          <a:scrgbClr r="0" g="0" b="0"/>
        </a:lnRef>
        <a:fillRef idx="0">
          <a:scrgbClr r="0" g="0" b="0"/>
        </a:fillRef>
        <a:effectRef idx="0">
          <a:scrgbClr r="0" g="0" b="0"/>
        </a:effectRef>
        <a:fontRef idx="minor"/>
      </dsp:style>
    </dsp:sp>
    <dsp:sp modelId="{0BEBC7FF-B4E6-46DC-A149-937B0D71EE8E}">
      <dsp:nvSpPr>
        <dsp:cNvPr id="0" name=""/>
        <dsp:cNvSpPr/>
      </dsp:nvSpPr>
      <dsp:spPr>
        <a:xfrm>
          <a:off x="2125429" y="308019"/>
          <a:ext cx="2479463" cy="1218849"/>
        </a:xfrm>
        <a:prstGeom prst="rect">
          <a:avLst/>
        </a:pr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fr-FR" sz="1000" b="1" kern="1200" dirty="0"/>
            <a:t>COMITE NATIONAL</a:t>
          </a:r>
        </a:p>
        <a:p>
          <a:pPr marL="0" lvl="0" indent="0" algn="ctr" defTabSz="444500">
            <a:lnSpc>
              <a:spcPct val="90000"/>
            </a:lnSpc>
            <a:spcBef>
              <a:spcPct val="0"/>
            </a:spcBef>
            <a:spcAft>
              <a:spcPct val="35000"/>
            </a:spcAft>
            <a:buNone/>
          </a:pPr>
          <a:r>
            <a:rPr lang="fr-FR" sz="800" kern="1200" dirty="0"/>
            <a:t>47 membres</a:t>
          </a:r>
        </a:p>
        <a:p>
          <a:pPr marL="0" lvl="0" indent="0" algn="ctr" defTabSz="444500">
            <a:lnSpc>
              <a:spcPct val="90000"/>
            </a:lnSpc>
            <a:spcBef>
              <a:spcPct val="0"/>
            </a:spcBef>
            <a:spcAft>
              <a:spcPct val="35000"/>
            </a:spcAft>
            <a:buNone/>
          </a:pPr>
          <a:r>
            <a:rPr lang="fr-FR" sz="800" b="1" kern="1200" dirty="0"/>
            <a:t>Co-présidé par les ministères en charge de l’environnement et des outre-mer</a:t>
          </a:r>
        </a:p>
        <a:p>
          <a:pPr marL="0" lvl="0" indent="0" algn="ctr" defTabSz="444500">
            <a:lnSpc>
              <a:spcPct val="90000"/>
            </a:lnSpc>
            <a:spcBef>
              <a:spcPct val="0"/>
            </a:spcBef>
            <a:spcAft>
              <a:spcPct val="35000"/>
            </a:spcAft>
            <a:buNone/>
          </a:pPr>
          <a:endParaRPr lang="fr-FR" sz="600" kern="1200" dirty="0"/>
        </a:p>
      </dsp:txBody>
      <dsp:txXfrm>
        <a:off x="2125429" y="308019"/>
        <a:ext cx="2479463" cy="1218849"/>
      </dsp:txXfrm>
    </dsp:sp>
    <dsp:sp modelId="{B0ABE22F-5033-4C41-A26B-80ABD10AE2BC}">
      <dsp:nvSpPr>
        <dsp:cNvPr id="0" name=""/>
        <dsp:cNvSpPr/>
      </dsp:nvSpPr>
      <dsp:spPr>
        <a:xfrm>
          <a:off x="3366" y="1717946"/>
          <a:ext cx="909891" cy="454945"/>
        </a:xfrm>
        <a:prstGeom prst="rect">
          <a:avLst/>
        </a:pr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t>6 représentants de l’</a:t>
          </a:r>
          <a:r>
            <a:rPr lang="fr-FR" sz="800" b="1" kern="1200" dirty="0"/>
            <a:t>Etat</a:t>
          </a:r>
        </a:p>
      </dsp:txBody>
      <dsp:txXfrm>
        <a:off x="3366" y="1717946"/>
        <a:ext cx="909891" cy="454945"/>
      </dsp:txXfrm>
    </dsp:sp>
    <dsp:sp modelId="{89D18DD4-A93E-4E3A-8828-BA2DFFE1E2BD}">
      <dsp:nvSpPr>
        <dsp:cNvPr id="0" name=""/>
        <dsp:cNvSpPr/>
      </dsp:nvSpPr>
      <dsp:spPr>
        <a:xfrm>
          <a:off x="1104335" y="1717946"/>
          <a:ext cx="909891" cy="583126"/>
        </a:xfrm>
        <a:prstGeom prst="rect">
          <a:avLst/>
        </a:pr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t>8 </a:t>
          </a:r>
          <a:r>
            <a:rPr lang="fr-FR" sz="800" b="1" kern="1200" dirty="0"/>
            <a:t>Elus</a:t>
          </a:r>
          <a:r>
            <a:rPr lang="fr-FR" sz="800" kern="1200" dirty="0"/>
            <a:t> </a:t>
          </a:r>
        </a:p>
        <a:p>
          <a:pPr marL="0" lvl="0" indent="0" algn="ctr" defTabSz="355600">
            <a:lnSpc>
              <a:spcPct val="90000"/>
            </a:lnSpc>
            <a:spcBef>
              <a:spcPct val="0"/>
            </a:spcBef>
            <a:spcAft>
              <a:spcPct val="35000"/>
            </a:spcAft>
            <a:buNone/>
          </a:pPr>
          <a:r>
            <a:rPr lang="fr-FR" sz="800" kern="1200" dirty="0"/>
            <a:t>(députés et sénateurs)</a:t>
          </a:r>
        </a:p>
      </dsp:txBody>
      <dsp:txXfrm>
        <a:off x="1104335" y="1717946"/>
        <a:ext cx="909891" cy="583126"/>
      </dsp:txXfrm>
    </dsp:sp>
    <dsp:sp modelId="{4C8FC77B-31CA-43E1-BB43-48E895975421}">
      <dsp:nvSpPr>
        <dsp:cNvPr id="0" name=""/>
        <dsp:cNvSpPr/>
      </dsp:nvSpPr>
      <dsp:spPr>
        <a:xfrm>
          <a:off x="2205304" y="1717946"/>
          <a:ext cx="1218745" cy="1516416"/>
        </a:xfrm>
        <a:prstGeom prst="rect">
          <a:avLst/>
        </a:pr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t>16 </a:t>
          </a:r>
          <a:r>
            <a:rPr lang="fr-FR" sz="800" b="1" kern="1200" dirty="0"/>
            <a:t>représentants des territoires</a:t>
          </a:r>
        </a:p>
        <a:p>
          <a:pPr marL="0" lvl="0" indent="0" algn="ctr" defTabSz="355600">
            <a:lnSpc>
              <a:spcPct val="90000"/>
            </a:lnSpc>
            <a:spcBef>
              <a:spcPct val="0"/>
            </a:spcBef>
            <a:spcAft>
              <a:spcPct val="35000"/>
            </a:spcAft>
            <a:buNone/>
          </a:pPr>
          <a:r>
            <a:rPr lang="fr-FR" sz="800" kern="1200" dirty="0"/>
            <a:t>(11 référents des comités locaux ;</a:t>
          </a:r>
        </a:p>
        <a:p>
          <a:pPr marL="0" lvl="0" indent="0" algn="ctr" defTabSz="355600">
            <a:lnSpc>
              <a:spcPct val="90000"/>
            </a:lnSpc>
            <a:spcBef>
              <a:spcPct val="0"/>
            </a:spcBef>
            <a:spcAft>
              <a:spcPct val="35000"/>
            </a:spcAft>
            <a:buNone/>
          </a:pPr>
          <a:r>
            <a:rPr lang="fr-FR" sz="800" kern="1200" dirty="0"/>
            <a:t>5 représentants des exécutifs locaux/collectivités)</a:t>
          </a:r>
        </a:p>
      </dsp:txBody>
      <dsp:txXfrm>
        <a:off x="2205304" y="1717946"/>
        <a:ext cx="1218745" cy="1516416"/>
      </dsp:txXfrm>
    </dsp:sp>
    <dsp:sp modelId="{CF9FE063-45F0-4AA4-94F5-46B0EF145993}">
      <dsp:nvSpPr>
        <dsp:cNvPr id="0" name=""/>
        <dsp:cNvSpPr/>
      </dsp:nvSpPr>
      <dsp:spPr>
        <a:xfrm>
          <a:off x="3615126" y="1717946"/>
          <a:ext cx="909891" cy="812110"/>
        </a:xfrm>
        <a:prstGeom prst="rect">
          <a:avLst/>
        </a:pr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t>7 représentants des </a:t>
          </a:r>
          <a:r>
            <a:rPr lang="fr-FR" sz="800" b="1" kern="1200" dirty="0"/>
            <a:t>scientifiques et des gestionnaires</a:t>
          </a:r>
        </a:p>
      </dsp:txBody>
      <dsp:txXfrm>
        <a:off x="3615126" y="1717946"/>
        <a:ext cx="909891" cy="812110"/>
      </dsp:txXfrm>
    </dsp:sp>
    <dsp:sp modelId="{B08B1652-55E5-4EDC-BC51-07568CD78529}">
      <dsp:nvSpPr>
        <dsp:cNvPr id="0" name=""/>
        <dsp:cNvSpPr/>
      </dsp:nvSpPr>
      <dsp:spPr>
        <a:xfrm>
          <a:off x="4716095" y="1717946"/>
          <a:ext cx="909891" cy="454945"/>
        </a:xfrm>
        <a:prstGeom prst="rect">
          <a:avLst/>
        </a:pr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t>5 représentants des </a:t>
          </a:r>
          <a:r>
            <a:rPr lang="fr-FR" sz="800" b="1" kern="1200" dirty="0" err="1"/>
            <a:t>socio-pofessionels</a:t>
          </a:r>
          <a:endParaRPr lang="fr-FR" sz="800" b="1" kern="1200" dirty="0"/>
        </a:p>
      </dsp:txBody>
      <dsp:txXfrm>
        <a:off x="4716095" y="1717946"/>
        <a:ext cx="909891" cy="454945"/>
      </dsp:txXfrm>
    </dsp:sp>
    <dsp:sp modelId="{95044AA5-0919-455D-AC94-C0B6323C435D}">
      <dsp:nvSpPr>
        <dsp:cNvPr id="0" name=""/>
        <dsp:cNvSpPr/>
      </dsp:nvSpPr>
      <dsp:spPr>
        <a:xfrm>
          <a:off x="5817063" y="1717946"/>
          <a:ext cx="909891" cy="454945"/>
        </a:xfrm>
        <a:prstGeom prst="rect">
          <a:avLst/>
        </a:pr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t>5 représentants des </a:t>
          </a:r>
          <a:r>
            <a:rPr lang="fr-FR" sz="800" b="1" kern="1200" dirty="0"/>
            <a:t>associations</a:t>
          </a:r>
        </a:p>
      </dsp:txBody>
      <dsp:txXfrm>
        <a:off x="5817063" y="1717946"/>
        <a:ext cx="909891" cy="4549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F113B-E4E3-4F99-86A0-8BECD36AD48B}">
      <dsp:nvSpPr>
        <dsp:cNvPr id="0" name=""/>
        <dsp:cNvSpPr/>
      </dsp:nvSpPr>
      <dsp:spPr>
        <a:xfrm rot="5400000">
          <a:off x="1770327" y="52873"/>
          <a:ext cx="794956" cy="691612"/>
        </a:xfrm>
        <a:prstGeom prst="hexagon">
          <a:avLst>
            <a:gd name="adj" fmla="val 25000"/>
            <a:gd name="vf" fmla="val 115470"/>
          </a:avLst>
        </a:prstGeom>
        <a:solidFill>
          <a:schemeClr val="accent5">
            <a:lumMod val="40000"/>
            <a:lumOff val="6000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solidFill>
                <a:schemeClr val="tx1">
                  <a:lumMod val="85000"/>
                  <a:lumOff val="15000"/>
                </a:schemeClr>
              </a:solidFill>
            </a:rPr>
            <a:t>Pilote thème</a:t>
          </a:r>
        </a:p>
      </dsp:txBody>
      <dsp:txXfrm rot="-5400000">
        <a:off x="1929775" y="125082"/>
        <a:ext cx="476060" cy="547194"/>
      </dsp:txXfrm>
    </dsp:sp>
    <dsp:sp modelId="{D5427460-3F43-42D3-B0D3-D4EACF2CD914}">
      <dsp:nvSpPr>
        <dsp:cNvPr id="0" name=""/>
        <dsp:cNvSpPr/>
      </dsp:nvSpPr>
      <dsp:spPr>
        <a:xfrm>
          <a:off x="2534598" y="160192"/>
          <a:ext cx="887171" cy="476974"/>
        </a:xfrm>
        <a:prstGeom prst="rect">
          <a:avLst/>
        </a:prstGeom>
        <a:noFill/>
        <a:ln>
          <a:noFill/>
        </a:ln>
        <a:effectLst/>
      </dsp:spPr>
      <dsp:style>
        <a:lnRef idx="0">
          <a:scrgbClr r="0" g="0" b="0"/>
        </a:lnRef>
        <a:fillRef idx="0">
          <a:scrgbClr r="0" g="0" b="0"/>
        </a:fillRef>
        <a:effectRef idx="0">
          <a:scrgbClr r="0" g="0" b="0"/>
        </a:effectRef>
        <a:fontRef idx="minor"/>
      </dsp:style>
    </dsp:sp>
    <dsp:sp modelId="{99E1383E-1BD6-4F0C-A4C8-F7F3E7C7A87A}">
      <dsp:nvSpPr>
        <dsp:cNvPr id="0" name=""/>
        <dsp:cNvSpPr/>
      </dsp:nvSpPr>
      <dsp:spPr>
        <a:xfrm rot="5400000">
          <a:off x="1023385" y="52873"/>
          <a:ext cx="794956" cy="691612"/>
        </a:xfrm>
        <a:prstGeom prst="hexagon">
          <a:avLst>
            <a:gd name="adj" fmla="val 25000"/>
            <a:gd name="vf" fmla="val 115470"/>
          </a:avLst>
        </a:prstGeom>
        <a:blipFill rotWithShape="0">
          <a:blip xmlns:r="http://schemas.openxmlformats.org/officeDocument/2006/relationships" r:embed="rId1"/>
          <a:srcRect/>
          <a:stretch>
            <a:fillRect t="-2000" b="-2000"/>
          </a:stretch>
        </a:blip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solidFill>
              <a:schemeClr val="tx1">
                <a:lumMod val="85000"/>
                <a:lumOff val="15000"/>
              </a:schemeClr>
            </a:solidFill>
          </a:endParaRPr>
        </a:p>
      </dsp:txBody>
      <dsp:txXfrm rot="-5400000">
        <a:off x="1182833" y="125082"/>
        <a:ext cx="476060" cy="547194"/>
      </dsp:txXfrm>
    </dsp:sp>
    <dsp:sp modelId="{CDA84E4D-6E76-44DC-84E0-6F780126FB84}">
      <dsp:nvSpPr>
        <dsp:cNvPr id="0" name=""/>
        <dsp:cNvSpPr/>
      </dsp:nvSpPr>
      <dsp:spPr>
        <a:xfrm rot="5400000">
          <a:off x="1395425" y="727633"/>
          <a:ext cx="794956" cy="691612"/>
        </a:xfrm>
        <a:prstGeom prst="hexagon">
          <a:avLst>
            <a:gd name="adj" fmla="val 25000"/>
            <a:gd name="vf" fmla="val 115470"/>
          </a:avLst>
        </a:prstGeom>
        <a:solidFill>
          <a:schemeClr val="accent5">
            <a:lumMod val="40000"/>
            <a:lumOff val="6000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solidFill>
                <a:schemeClr val="tx1">
                  <a:lumMod val="85000"/>
                  <a:lumOff val="15000"/>
                </a:schemeClr>
              </a:solidFill>
            </a:rPr>
            <a:t>Pilote thème</a:t>
          </a:r>
          <a:endParaRPr lang="fr-FR" sz="1100" kern="1200" dirty="0">
            <a:solidFill>
              <a:schemeClr val="tx1">
                <a:lumMod val="85000"/>
                <a:lumOff val="15000"/>
              </a:schemeClr>
            </a:solidFill>
          </a:endParaRPr>
        </a:p>
      </dsp:txBody>
      <dsp:txXfrm rot="-5400000">
        <a:off x="1554873" y="799842"/>
        <a:ext cx="476060" cy="547194"/>
      </dsp:txXfrm>
    </dsp:sp>
    <dsp:sp modelId="{8092F885-1E7F-49C4-91AA-2A4CFBE45AE6}">
      <dsp:nvSpPr>
        <dsp:cNvPr id="0" name=""/>
        <dsp:cNvSpPr/>
      </dsp:nvSpPr>
      <dsp:spPr>
        <a:xfrm>
          <a:off x="559926" y="834952"/>
          <a:ext cx="858553" cy="476974"/>
        </a:xfrm>
        <a:prstGeom prst="rect">
          <a:avLst/>
        </a:prstGeom>
        <a:noFill/>
        <a:ln>
          <a:noFill/>
        </a:ln>
        <a:effectLst/>
      </dsp:spPr>
      <dsp:style>
        <a:lnRef idx="0">
          <a:scrgbClr r="0" g="0" b="0"/>
        </a:lnRef>
        <a:fillRef idx="0">
          <a:scrgbClr r="0" g="0" b="0"/>
        </a:fillRef>
        <a:effectRef idx="0">
          <a:scrgbClr r="0" g="0" b="0"/>
        </a:effectRef>
        <a:fontRef idx="minor"/>
      </dsp:style>
    </dsp:sp>
    <dsp:sp modelId="{5F6AE939-4E70-4D87-8694-C95A08754BEC}">
      <dsp:nvSpPr>
        <dsp:cNvPr id="0" name=""/>
        <dsp:cNvSpPr/>
      </dsp:nvSpPr>
      <dsp:spPr>
        <a:xfrm rot="5400000">
          <a:off x="2142367" y="727633"/>
          <a:ext cx="794956" cy="691612"/>
        </a:xfrm>
        <a:prstGeom prst="hexagon">
          <a:avLst>
            <a:gd name="adj" fmla="val 25000"/>
            <a:gd name="vf" fmla="val 115470"/>
          </a:avLst>
        </a:prstGeom>
        <a:blipFill rotWithShape="0">
          <a:blip xmlns:r="http://schemas.openxmlformats.org/officeDocument/2006/relationships" r:embed="rId2"/>
          <a:srcRect/>
          <a:stretch>
            <a:fillRect l="-2000" r="-2000"/>
          </a:stretch>
        </a:blip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solidFill>
              <a:schemeClr val="tx1">
                <a:lumMod val="85000"/>
                <a:lumOff val="15000"/>
              </a:schemeClr>
            </a:solidFill>
          </a:endParaRPr>
        </a:p>
      </dsp:txBody>
      <dsp:txXfrm rot="-5400000">
        <a:off x="2301815" y="799842"/>
        <a:ext cx="476060" cy="547194"/>
      </dsp:txXfrm>
    </dsp:sp>
    <dsp:sp modelId="{CF27F882-3518-4F7A-AD67-89F3F2AC6B2D}">
      <dsp:nvSpPr>
        <dsp:cNvPr id="0" name=""/>
        <dsp:cNvSpPr/>
      </dsp:nvSpPr>
      <dsp:spPr>
        <a:xfrm rot="5400000">
          <a:off x="1770327" y="1402392"/>
          <a:ext cx="794956" cy="691612"/>
        </a:xfrm>
        <a:prstGeom prst="hexagon">
          <a:avLst>
            <a:gd name="adj" fmla="val 25000"/>
            <a:gd name="vf" fmla="val 115470"/>
          </a:avLst>
        </a:prstGeom>
        <a:solidFill>
          <a:schemeClr val="accent5">
            <a:lumMod val="40000"/>
            <a:lumOff val="6000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solidFill>
                <a:schemeClr val="tx1">
                  <a:lumMod val="85000"/>
                  <a:lumOff val="15000"/>
                </a:schemeClr>
              </a:solidFill>
            </a:rPr>
            <a:t>Pilote thème</a:t>
          </a:r>
        </a:p>
      </dsp:txBody>
      <dsp:txXfrm rot="-5400000">
        <a:off x="1929775" y="1474601"/>
        <a:ext cx="476060" cy="547194"/>
      </dsp:txXfrm>
    </dsp:sp>
    <dsp:sp modelId="{2572D3DD-369A-425E-A1AF-103903DA9956}">
      <dsp:nvSpPr>
        <dsp:cNvPr id="0" name=""/>
        <dsp:cNvSpPr/>
      </dsp:nvSpPr>
      <dsp:spPr>
        <a:xfrm>
          <a:off x="2534598" y="1509711"/>
          <a:ext cx="887171" cy="476974"/>
        </a:xfrm>
        <a:prstGeom prst="rect">
          <a:avLst/>
        </a:prstGeom>
        <a:noFill/>
        <a:ln>
          <a:noFill/>
        </a:ln>
        <a:effectLst/>
      </dsp:spPr>
      <dsp:style>
        <a:lnRef idx="0">
          <a:scrgbClr r="0" g="0" b="0"/>
        </a:lnRef>
        <a:fillRef idx="0">
          <a:scrgbClr r="0" g="0" b="0"/>
        </a:fillRef>
        <a:effectRef idx="0">
          <a:scrgbClr r="0" g="0" b="0"/>
        </a:effectRef>
        <a:fontRef idx="minor"/>
      </dsp:style>
    </dsp:sp>
    <dsp:sp modelId="{3263F170-4CE6-40FC-A38B-5C9D6C9E0B7E}">
      <dsp:nvSpPr>
        <dsp:cNvPr id="0" name=""/>
        <dsp:cNvSpPr/>
      </dsp:nvSpPr>
      <dsp:spPr>
        <a:xfrm rot="5400000">
          <a:off x="1023385" y="1402392"/>
          <a:ext cx="794956" cy="691612"/>
        </a:xfrm>
        <a:prstGeom prst="hexagon">
          <a:avLst>
            <a:gd name="adj" fmla="val 25000"/>
            <a:gd name="vf" fmla="val 115470"/>
          </a:avLst>
        </a:prstGeom>
        <a:blipFill rotWithShape="0">
          <a:blip xmlns:r="http://schemas.openxmlformats.org/officeDocument/2006/relationships" r:embed="rId3"/>
          <a:srcRect/>
          <a:stretch>
            <a:fillRect l="-2000" r="-2000"/>
          </a:stretch>
        </a:blip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solidFill>
              <a:schemeClr val="tx1">
                <a:lumMod val="85000"/>
                <a:lumOff val="15000"/>
              </a:schemeClr>
            </a:solidFill>
          </a:endParaRPr>
        </a:p>
      </dsp:txBody>
      <dsp:txXfrm rot="-5400000">
        <a:off x="1182833" y="1474601"/>
        <a:ext cx="476060" cy="547194"/>
      </dsp:txXfrm>
    </dsp:sp>
    <dsp:sp modelId="{90A236DE-B6DB-42CD-A933-15C53BFA88A5}">
      <dsp:nvSpPr>
        <dsp:cNvPr id="0" name=""/>
        <dsp:cNvSpPr/>
      </dsp:nvSpPr>
      <dsp:spPr>
        <a:xfrm rot="5400000">
          <a:off x="651736" y="721559"/>
          <a:ext cx="794956" cy="691612"/>
        </a:xfrm>
        <a:prstGeom prst="hexagon">
          <a:avLst>
            <a:gd name="adj" fmla="val 25000"/>
            <a:gd name="vf" fmla="val 115470"/>
          </a:avLst>
        </a:prstGeom>
        <a:solidFill>
          <a:schemeClr val="accent5">
            <a:lumMod val="40000"/>
            <a:lumOff val="6000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solidFill>
                <a:schemeClr val="tx1">
                  <a:lumMod val="85000"/>
                  <a:lumOff val="15000"/>
                </a:schemeClr>
              </a:solidFill>
            </a:rPr>
            <a:t>Pilote thème</a:t>
          </a:r>
        </a:p>
      </dsp:txBody>
      <dsp:txXfrm rot="-5400000">
        <a:off x="811184" y="793768"/>
        <a:ext cx="476060" cy="547194"/>
      </dsp:txXfrm>
    </dsp:sp>
    <dsp:sp modelId="{3D5AE1E1-020A-4456-836E-46449D52FE55}">
      <dsp:nvSpPr>
        <dsp:cNvPr id="0" name=""/>
        <dsp:cNvSpPr/>
      </dsp:nvSpPr>
      <dsp:spPr>
        <a:xfrm>
          <a:off x="1219438" y="2287831"/>
          <a:ext cx="1429500" cy="476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Font typeface="Arial" panose="020B0604020202020204" pitchFamily="34" charset="0"/>
            <a:buNone/>
          </a:pPr>
          <a:r>
            <a:rPr lang="fr-FR" sz="1000" kern="1200" dirty="0">
              <a:solidFill>
                <a:srgbClr val="000000"/>
              </a:solidFill>
              <a:latin typeface="Candara" panose="020E0502030303020204" pitchFamily="34" charset="0"/>
              <a:ea typeface="+mn-ea"/>
              <a:cs typeface="Calibri Light" panose="020F0302020204030204" pitchFamily="34" charset="0"/>
            </a:rPr>
            <a:t>Pilote et met en œuvre les thèmes du programme d’actions nationales</a:t>
          </a:r>
        </a:p>
      </dsp:txBody>
      <dsp:txXfrm>
        <a:off x="1219438" y="2287831"/>
        <a:ext cx="1429500" cy="476974"/>
      </dsp:txXfrm>
    </dsp:sp>
    <dsp:sp modelId="{C61D5E64-77E7-4FEC-81B7-5FC789517CF9}">
      <dsp:nvSpPr>
        <dsp:cNvPr id="0" name=""/>
        <dsp:cNvSpPr/>
      </dsp:nvSpPr>
      <dsp:spPr>
        <a:xfrm rot="5400000">
          <a:off x="2526462" y="51672"/>
          <a:ext cx="794956" cy="691612"/>
        </a:xfrm>
        <a:prstGeom prst="hexagon">
          <a:avLst>
            <a:gd name="adj" fmla="val 25000"/>
            <a:gd name="vf" fmla="val 115470"/>
          </a:avLst>
        </a:prstGeom>
        <a:blipFill rotWithShape="0">
          <a:blip xmlns:r="http://schemas.openxmlformats.org/officeDocument/2006/relationships" r:embed="rId4"/>
          <a:srcRect/>
          <a:stretch>
            <a:fillRect l="-3000" r="-3000"/>
          </a:stretch>
        </a:blip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solidFill>
              <a:schemeClr val="tx1">
                <a:lumMod val="85000"/>
                <a:lumOff val="15000"/>
              </a:schemeClr>
            </a:solidFill>
          </a:endParaRPr>
        </a:p>
      </dsp:txBody>
      <dsp:txXfrm rot="-5400000">
        <a:off x="2685910" y="123881"/>
        <a:ext cx="476060" cy="54719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fr-FR" sz="1800" b="0" strike="noStrike" spc="-1">
                <a:solidFill>
                  <a:srgbClr val="000000"/>
                </a:solidFill>
                <a:latin typeface="Calibri"/>
              </a:rPr>
              <a:t>Cliquez pour déplacer la diapo</a:t>
            </a:r>
          </a:p>
        </p:txBody>
      </p:sp>
      <p:sp>
        <p:nvSpPr>
          <p:cNvPr id="83"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fr-FR" sz="2000" b="0" strike="noStrike" spc="-1">
                <a:latin typeface="Arial"/>
              </a:rPr>
              <a:t>Cliquez pour modifier le format des notes</a:t>
            </a:r>
          </a:p>
        </p:txBody>
      </p:sp>
      <p:sp>
        <p:nvSpPr>
          <p:cNvPr id="84"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fr-FR" sz="1400" b="0" strike="noStrike" spc="-1">
                <a:latin typeface="Times New Roman"/>
              </a:rPr>
              <a:t>&lt;en-tête&gt;</a:t>
            </a:r>
          </a:p>
        </p:txBody>
      </p:sp>
      <p:sp>
        <p:nvSpPr>
          <p:cNvPr id="85" name="PlaceHolder 4"/>
          <p:cNvSpPr>
            <a:spLocks noGrp="1"/>
          </p:cNvSpPr>
          <p:nvPr>
            <p:ph type="dt" idx="7"/>
          </p:nvPr>
        </p:nvSpPr>
        <p:spPr>
          <a:xfrm>
            <a:off x="4278960" y="0"/>
            <a:ext cx="3280680" cy="534240"/>
          </a:xfrm>
          <a:prstGeom prst="rect">
            <a:avLst/>
          </a:prstGeom>
          <a:noFill/>
          <a:ln w="0">
            <a:noFill/>
          </a:ln>
        </p:spPr>
        <p:txBody>
          <a:bodyPr lIns="0" tIns="0" rIns="0" bIns="0" anchor="t">
            <a:noAutofit/>
          </a:bodyPr>
          <a:lstStyle>
            <a:lvl1pPr algn="r">
              <a:buNone/>
              <a:defRPr lang="fr-FR" sz="1400" b="0" strike="noStrike" spc="-1">
                <a:latin typeface="Times New Roman"/>
              </a:defRPr>
            </a:lvl1pPr>
          </a:lstStyle>
          <a:p>
            <a:pPr algn="r">
              <a:buNone/>
            </a:pPr>
            <a:r>
              <a:rPr lang="fr-FR" sz="1400" b="0" strike="noStrike" spc="-1">
                <a:latin typeface="Times New Roman"/>
              </a:rPr>
              <a:t>&lt;date/heure&gt;</a:t>
            </a:r>
          </a:p>
        </p:txBody>
      </p:sp>
      <p:sp>
        <p:nvSpPr>
          <p:cNvPr id="86" name="PlaceHolder 5"/>
          <p:cNvSpPr>
            <a:spLocks noGrp="1"/>
          </p:cNvSpPr>
          <p:nvPr>
            <p:ph type="ftr" idx="8"/>
          </p:nvPr>
        </p:nvSpPr>
        <p:spPr>
          <a:xfrm>
            <a:off x="0" y="10157400"/>
            <a:ext cx="3280680" cy="534240"/>
          </a:xfrm>
          <a:prstGeom prst="rect">
            <a:avLst/>
          </a:prstGeom>
          <a:noFill/>
          <a:ln w="0">
            <a:noFill/>
          </a:ln>
        </p:spPr>
        <p:txBody>
          <a:bodyPr lIns="0" tIns="0" rIns="0" bIns="0" anchor="b">
            <a:noAutofit/>
          </a:bodyPr>
          <a:lstStyle>
            <a:lvl1pPr>
              <a:defRPr lang="fr-FR" sz="1400" b="0" strike="noStrike" spc="-1">
                <a:latin typeface="Times New Roman"/>
              </a:defRPr>
            </a:lvl1pPr>
          </a:lstStyle>
          <a:p>
            <a:r>
              <a:rPr lang="fr-FR" sz="1400" b="0" strike="noStrike" spc="-1">
                <a:latin typeface="Times New Roman"/>
              </a:rPr>
              <a:t>&lt;pied de page&gt;</a:t>
            </a:r>
          </a:p>
        </p:txBody>
      </p:sp>
      <p:sp>
        <p:nvSpPr>
          <p:cNvPr id="87" name="PlaceHolder 6"/>
          <p:cNvSpPr>
            <a:spLocks noGrp="1"/>
          </p:cNvSpPr>
          <p:nvPr>
            <p:ph type="sldNum" idx="9"/>
          </p:nvPr>
        </p:nvSpPr>
        <p:spPr>
          <a:xfrm>
            <a:off x="4278960" y="10157400"/>
            <a:ext cx="3280680" cy="534240"/>
          </a:xfrm>
          <a:prstGeom prst="rect">
            <a:avLst/>
          </a:prstGeom>
          <a:noFill/>
          <a:ln w="0">
            <a:noFill/>
          </a:ln>
        </p:spPr>
        <p:txBody>
          <a:bodyPr lIns="0" tIns="0" rIns="0" bIns="0" anchor="b">
            <a:noAutofit/>
          </a:bodyPr>
          <a:lstStyle>
            <a:lvl1pPr algn="r">
              <a:buNone/>
              <a:defRPr lang="fr-FR" sz="1400" b="0" strike="noStrike" spc="-1">
                <a:latin typeface="Times New Roman"/>
              </a:defRPr>
            </a:lvl1pPr>
          </a:lstStyle>
          <a:p>
            <a:pPr algn="r">
              <a:buNone/>
            </a:pPr>
            <a:fld id="{A1D25A1B-55D9-43DB-833D-7F5AB8578C88}" type="slidenum">
              <a:rPr lang="fr-FR" sz="1400" b="0" strike="noStrike" spc="-1">
                <a:latin typeface="Times New Roman"/>
              </a:rPr>
              <a:t>‹N°›</a:t>
            </a:fld>
            <a:endParaRPr lang="fr-FR"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PlaceHolder 1"/>
          <p:cNvSpPr>
            <a:spLocks noGrp="1" noRot="1" noChangeAspect="1"/>
          </p:cNvSpPr>
          <p:nvPr>
            <p:ph type="sldImg"/>
          </p:nvPr>
        </p:nvSpPr>
        <p:spPr>
          <a:xfrm>
            <a:off x="1371600" y="1143000"/>
            <a:ext cx="4114800" cy="3086100"/>
          </a:xfrm>
          <a:prstGeom prst="rect">
            <a:avLst/>
          </a:prstGeom>
          <a:ln w="0">
            <a:noFill/>
          </a:ln>
        </p:spPr>
      </p:sp>
      <p:sp>
        <p:nvSpPr>
          <p:cNvPr id="10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nSpc>
                <a:spcPct val="100000"/>
              </a:lnSpc>
              <a:buNone/>
            </a:pPr>
            <a:r>
              <a:rPr lang="fr-FR" sz="2000" b="0" strike="noStrike" spc="-1">
                <a:latin typeface="Arial"/>
              </a:rPr>
              <a:t>Les photos peuvent être changées</a:t>
            </a:r>
          </a:p>
        </p:txBody>
      </p:sp>
      <p:sp>
        <p:nvSpPr>
          <p:cNvPr id="104" name="PlaceHolder 3"/>
          <p:cNvSpPr>
            <a:spLocks noGrp="1"/>
          </p:cNvSpPr>
          <p:nvPr>
            <p:ph type="sldNum" idx="10"/>
          </p:nvPr>
        </p:nvSpPr>
        <p:spPr>
          <a:xfrm>
            <a:off x="3884760" y="8685360"/>
            <a:ext cx="2971440" cy="458280"/>
          </a:xfrm>
          <a:prstGeom prst="rect">
            <a:avLst/>
          </a:prstGeom>
          <a:noFill/>
          <a:ln w="0">
            <a:noFill/>
          </a:ln>
        </p:spPr>
        <p:txBody>
          <a:bodyPr anchor="b">
            <a:noAutofit/>
          </a:bodyPr>
          <a:lstStyle>
            <a:lvl1pPr algn="r">
              <a:lnSpc>
                <a:spcPct val="100000"/>
              </a:lnSpc>
              <a:buNone/>
              <a:defRPr lang="fr-FR" sz="1200" b="0" strike="noStrike" spc="-1">
                <a:latin typeface="Times New Roman"/>
              </a:defRPr>
            </a:lvl1pPr>
          </a:lstStyle>
          <a:p>
            <a:pPr algn="r">
              <a:lnSpc>
                <a:spcPct val="100000"/>
              </a:lnSpc>
              <a:buNone/>
            </a:pPr>
            <a:fld id="{B057AA16-D8CD-4326-9BB4-0FBCA3CD8ADB}" type="slidenum">
              <a:rPr lang="fr-FR" sz="1200" b="0" strike="noStrike" spc="-1">
                <a:latin typeface="Times New Roman"/>
              </a:rPr>
              <a:t>1</a:t>
            </a:fld>
            <a:endParaRPr lang="fr-FR"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27010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Header Placeholder 1">
            <a:extLst>
              <a:ext uri="{FF2B5EF4-FFF2-40B4-BE49-F238E27FC236}">
                <a16:creationId xmlns:a16="http://schemas.microsoft.com/office/drawing/2014/main" id="{09A05548-E92D-49AC-8422-FDFC24218146}"/>
              </a:ext>
            </a:extLst>
          </p:cNvPr>
          <p:cNvSpPr>
            <a:spLocks noGrp="1" noChangeArrowheads="1"/>
          </p:cNvSpPr>
          <p:nvPr>
            <p:ph type="hdr" sz="quarter"/>
          </p:nvPr>
        </p:nvSpPr>
        <p:spPr bwMode="auto">
          <a:xfrm>
            <a:off x="0" y="0"/>
            <a:ext cx="3962400" cy="34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4098" name="Date Placeholder 2">
            <a:extLst>
              <a:ext uri="{FF2B5EF4-FFF2-40B4-BE49-F238E27FC236}">
                <a16:creationId xmlns:a16="http://schemas.microsoft.com/office/drawing/2014/main" id="{1F71356D-925E-4278-AF15-C94FABA78F4F}"/>
              </a:ext>
            </a:extLst>
          </p:cNvPr>
          <p:cNvSpPr>
            <a:spLocks noGrp="1" noChangeArrowheads="1"/>
          </p:cNvSpPr>
          <p:nvPr>
            <p:ph type="dt" sz="quarter" idx="1"/>
          </p:nvPr>
        </p:nvSpPr>
        <p:spPr bwMode="auto">
          <a:xfrm>
            <a:off x="5180013" y="0"/>
            <a:ext cx="3962400" cy="34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cs-CZ"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1.7.2013</a:t>
            </a:r>
          </a:p>
        </p:txBody>
      </p:sp>
      <p:sp>
        <p:nvSpPr>
          <p:cNvPr id="4099" name="Slide Image Placeholder 3">
            <a:extLst>
              <a:ext uri="{FF2B5EF4-FFF2-40B4-BE49-F238E27FC236}">
                <a16:creationId xmlns:a16="http://schemas.microsoft.com/office/drawing/2014/main" id="{428370A4-6D97-480B-8759-DAA3E77B2627}"/>
              </a:ext>
            </a:extLst>
          </p:cNvPr>
          <p:cNvSpPr>
            <a:spLocks noGrp="1" noRot="1" noChangeAspect="1" noTextEdit="1"/>
          </p:cNvSpPr>
          <p:nvPr>
            <p:ph type="sldImg" idx="2"/>
          </p:nvPr>
        </p:nvSpPr>
        <p:spPr bwMode="auto">
          <a:xfrm>
            <a:off x="2860675" y="512763"/>
            <a:ext cx="3422650"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0" name="Notes Placeholder 4">
            <a:extLst>
              <a:ext uri="{FF2B5EF4-FFF2-40B4-BE49-F238E27FC236}">
                <a16:creationId xmlns:a16="http://schemas.microsoft.com/office/drawing/2014/main" id="{B4F3946A-66D1-4E9A-9738-1A53AE519DDD}"/>
              </a:ext>
            </a:extLst>
          </p:cNvPr>
          <p:cNvSpPr>
            <a:spLocks noGrp="1" noChangeArrowheads="1"/>
          </p:cNvSpPr>
          <p:nvPr>
            <p:ph type="body" sz="quarter" idx="3"/>
          </p:nvPr>
        </p:nvSpPr>
        <p:spPr bwMode="auto">
          <a:xfrm>
            <a:off x="914400" y="3251200"/>
            <a:ext cx="7315200" cy="308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altLang="fr-FR"/>
          </a:p>
        </p:txBody>
      </p:sp>
      <p:sp>
        <p:nvSpPr>
          <p:cNvPr id="4101" name="Footer Placeholder 5">
            <a:extLst>
              <a:ext uri="{FF2B5EF4-FFF2-40B4-BE49-F238E27FC236}">
                <a16:creationId xmlns:a16="http://schemas.microsoft.com/office/drawing/2014/main" id="{4490ED0D-C65B-4084-99D1-6516F94085D7}"/>
              </a:ext>
            </a:extLst>
          </p:cNvPr>
          <p:cNvSpPr>
            <a:spLocks noGrp="1" noChangeArrowheads="1"/>
          </p:cNvSpPr>
          <p:nvPr>
            <p:ph type="ftr" sz="quarter" idx="4"/>
          </p:nvPr>
        </p:nvSpPr>
        <p:spPr bwMode="auto">
          <a:xfrm>
            <a:off x="0" y="6502400"/>
            <a:ext cx="3962400" cy="34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4102" name="Slide Number Placeholder 6">
            <a:extLst>
              <a:ext uri="{FF2B5EF4-FFF2-40B4-BE49-F238E27FC236}">
                <a16:creationId xmlns:a16="http://schemas.microsoft.com/office/drawing/2014/main" id="{690BD4F6-4FB1-4CF2-9813-24F9960C55A7}"/>
              </a:ext>
            </a:extLst>
          </p:cNvPr>
          <p:cNvSpPr>
            <a:spLocks noGrp="1" noChangeArrowheads="1"/>
          </p:cNvSpPr>
          <p:nvPr>
            <p:ph type="sldNum" sz="quarter" idx="5"/>
          </p:nvPr>
        </p:nvSpPr>
        <p:spPr bwMode="auto">
          <a:xfrm>
            <a:off x="5180013" y="6502400"/>
            <a:ext cx="3962400" cy="34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cs-CZ"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Header Placeholder 1">
            <a:extLst>
              <a:ext uri="{FF2B5EF4-FFF2-40B4-BE49-F238E27FC236}">
                <a16:creationId xmlns:a16="http://schemas.microsoft.com/office/drawing/2014/main" id="{6E54CA1D-5C68-406C-97C8-032E4C8A18D4}"/>
              </a:ext>
            </a:extLst>
          </p:cNvPr>
          <p:cNvSpPr>
            <a:spLocks noGrp="1" noChangeArrowheads="1"/>
          </p:cNvSpPr>
          <p:nvPr>
            <p:ph type="hdr" sz="quarter"/>
          </p:nvPr>
        </p:nvSpPr>
        <p:spPr bwMode="auto">
          <a:xfrm>
            <a:off x="0" y="0"/>
            <a:ext cx="3962400" cy="34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146" name="Date Placeholder 2">
            <a:extLst>
              <a:ext uri="{FF2B5EF4-FFF2-40B4-BE49-F238E27FC236}">
                <a16:creationId xmlns:a16="http://schemas.microsoft.com/office/drawing/2014/main" id="{3E490447-CC7B-4251-BDCF-A8ED5E1A6F5A}"/>
              </a:ext>
            </a:extLst>
          </p:cNvPr>
          <p:cNvSpPr>
            <a:spLocks noGrp="1" noChangeArrowheads="1"/>
          </p:cNvSpPr>
          <p:nvPr>
            <p:ph type="dt" sz="quarter" idx="1"/>
          </p:nvPr>
        </p:nvSpPr>
        <p:spPr bwMode="auto">
          <a:xfrm>
            <a:off x="5180013" y="0"/>
            <a:ext cx="3962400" cy="34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cs-CZ"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1.7.2013</a:t>
            </a:r>
          </a:p>
        </p:txBody>
      </p:sp>
      <p:sp>
        <p:nvSpPr>
          <p:cNvPr id="6147" name="Slide Image Placeholder 3">
            <a:extLst>
              <a:ext uri="{FF2B5EF4-FFF2-40B4-BE49-F238E27FC236}">
                <a16:creationId xmlns:a16="http://schemas.microsoft.com/office/drawing/2014/main" id="{5F904444-31F4-41C4-884E-8E18ECDACE77}"/>
              </a:ext>
            </a:extLst>
          </p:cNvPr>
          <p:cNvSpPr>
            <a:spLocks noGrp="1" noRot="1" noChangeAspect="1" noTextEdit="1"/>
          </p:cNvSpPr>
          <p:nvPr>
            <p:ph type="sldImg" idx="2"/>
          </p:nvPr>
        </p:nvSpPr>
        <p:spPr bwMode="auto">
          <a:xfrm>
            <a:off x="2860675" y="512763"/>
            <a:ext cx="3422650"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8" name="Notes Placeholder 4">
            <a:extLst>
              <a:ext uri="{FF2B5EF4-FFF2-40B4-BE49-F238E27FC236}">
                <a16:creationId xmlns:a16="http://schemas.microsoft.com/office/drawing/2014/main" id="{2AF47E79-AD40-40C2-A8C1-0A412909DB48}"/>
              </a:ext>
            </a:extLst>
          </p:cNvPr>
          <p:cNvSpPr>
            <a:spLocks noGrp="1" noChangeArrowheads="1"/>
          </p:cNvSpPr>
          <p:nvPr>
            <p:ph type="body" sz="quarter" idx="3"/>
          </p:nvPr>
        </p:nvSpPr>
        <p:spPr bwMode="auto">
          <a:xfrm>
            <a:off x="914400" y="3251200"/>
            <a:ext cx="7315200" cy="308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altLang="fr-FR"/>
          </a:p>
        </p:txBody>
      </p:sp>
      <p:sp>
        <p:nvSpPr>
          <p:cNvPr id="6149" name="Footer Placeholder 5">
            <a:extLst>
              <a:ext uri="{FF2B5EF4-FFF2-40B4-BE49-F238E27FC236}">
                <a16:creationId xmlns:a16="http://schemas.microsoft.com/office/drawing/2014/main" id="{F8EFA4BF-91CA-401E-B7FB-1381621E9B93}"/>
              </a:ext>
            </a:extLst>
          </p:cNvPr>
          <p:cNvSpPr>
            <a:spLocks noGrp="1" noChangeArrowheads="1"/>
          </p:cNvSpPr>
          <p:nvPr>
            <p:ph type="ftr" sz="quarter" idx="4"/>
          </p:nvPr>
        </p:nvSpPr>
        <p:spPr bwMode="auto">
          <a:xfrm>
            <a:off x="0" y="6502400"/>
            <a:ext cx="3962400" cy="34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150" name="Slide Number Placeholder 6">
            <a:extLst>
              <a:ext uri="{FF2B5EF4-FFF2-40B4-BE49-F238E27FC236}">
                <a16:creationId xmlns:a16="http://schemas.microsoft.com/office/drawing/2014/main" id="{52C1A199-B682-45EC-8CB8-67C0B87813DD}"/>
              </a:ext>
            </a:extLst>
          </p:cNvPr>
          <p:cNvSpPr>
            <a:spLocks noGrp="1" noChangeArrowheads="1"/>
          </p:cNvSpPr>
          <p:nvPr>
            <p:ph type="sldNum" sz="quarter" idx="5"/>
          </p:nvPr>
        </p:nvSpPr>
        <p:spPr bwMode="auto">
          <a:xfrm>
            <a:off x="5180013" y="6502400"/>
            <a:ext cx="3962400" cy="34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cs-CZ"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Header Placeholder 1">
            <a:extLst>
              <a:ext uri="{FF2B5EF4-FFF2-40B4-BE49-F238E27FC236}">
                <a16:creationId xmlns:a16="http://schemas.microsoft.com/office/drawing/2014/main" id="{7DE4788E-64FF-4CA7-8C28-9C9122CE7D89}"/>
              </a:ext>
            </a:extLst>
          </p:cNvPr>
          <p:cNvSpPr>
            <a:spLocks noGrp="1" noChangeArrowheads="1"/>
          </p:cNvSpPr>
          <p:nvPr>
            <p:ph type="hdr" sz="quarter"/>
          </p:nvPr>
        </p:nvSpPr>
        <p:spPr bwMode="auto">
          <a:xfrm>
            <a:off x="0" y="0"/>
            <a:ext cx="3962400" cy="34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8194" name="Date Placeholder 2">
            <a:extLst>
              <a:ext uri="{FF2B5EF4-FFF2-40B4-BE49-F238E27FC236}">
                <a16:creationId xmlns:a16="http://schemas.microsoft.com/office/drawing/2014/main" id="{E5D866C2-9080-4E72-BDE2-9309B5BA7491}"/>
              </a:ext>
            </a:extLst>
          </p:cNvPr>
          <p:cNvSpPr>
            <a:spLocks noGrp="1" noChangeArrowheads="1"/>
          </p:cNvSpPr>
          <p:nvPr>
            <p:ph type="dt" sz="quarter" idx="1"/>
          </p:nvPr>
        </p:nvSpPr>
        <p:spPr bwMode="auto">
          <a:xfrm>
            <a:off x="5180013" y="0"/>
            <a:ext cx="3962400" cy="34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cs-CZ"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1.7.2013</a:t>
            </a:r>
          </a:p>
        </p:txBody>
      </p:sp>
      <p:sp>
        <p:nvSpPr>
          <p:cNvPr id="8195" name="Slide Image Placeholder 3">
            <a:extLst>
              <a:ext uri="{FF2B5EF4-FFF2-40B4-BE49-F238E27FC236}">
                <a16:creationId xmlns:a16="http://schemas.microsoft.com/office/drawing/2014/main" id="{D768AA9D-F6E6-4DEC-B727-4E49F9107FFE}"/>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Notes Placeholder 4">
            <a:extLst>
              <a:ext uri="{FF2B5EF4-FFF2-40B4-BE49-F238E27FC236}">
                <a16:creationId xmlns:a16="http://schemas.microsoft.com/office/drawing/2014/main" id="{386DFFCE-5FD8-4AB8-AFF7-3B1F3B9013E5}"/>
              </a:ext>
            </a:extLst>
          </p:cNvPr>
          <p:cNvSpPr>
            <a:spLocks noGrp="1"/>
          </p:cNvSpPr>
          <p:nvPr>
            <p:ph type="body" sz="quarter" idx="3"/>
          </p:nvPr>
        </p:nvSpPr>
        <p:spPr>
          <a:xfrm>
            <a:off x="914400" y="3251200"/>
            <a:ext cx="7315200" cy="3081338"/>
          </a:xfrm>
        </p:spPr>
        <p:txBody>
          <a:bodyPr/>
          <a:lstStyle/>
          <a:p>
            <a:pPr fontAlgn="auto">
              <a:spcBef>
                <a:spcPts val="0"/>
              </a:spcBef>
              <a:spcAft>
                <a:spcPts val="0"/>
              </a:spcAft>
              <a:defRPr/>
            </a:pPr>
            <a:endParaRPr lang="en-US" spc="133"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8197" name="Footer Placeholder 5">
            <a:extLst>
              <a:ext uri="{FF2B5EF4-FFF2-40B4-BE49-F238E27FC236}">
                <a16:creationId xmlns:a16="http://schemas.microsoft.com/office/drawing/2014/main" id="{0937FAAE-68F8-47AD-B3C2-7E232A7134DA}"/>
              </a:ext>
            </a:extLst>
          </p:cNvPr>
          <p:cNvSpPr>
            <a:spLocks noGrp="1" noChangeArrowheads="1"/>
          </p:cNvSpPr>
          <p:nvPr>
            <p:ph type="ftr" sz="quarter" idx="4"/>
          </p:nvPr>
        </p:nvSpPr>
        <p:spPr bwMode="auto">
          <a:xfrm>
            <a:off x="0" y="6502400"/>
            <a:ext cx="3962400" cy="34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8198" name="Slide Number Placeholder 6">
            <a:extLst>
              <a:ext uri="{FF2B5EF4-FFF2-40B4-BE49-F238E27FC236}">
                <a16:creationId xmlns:a16="http://schemas.microsoft.com/office/drawing/2014/main" id="{186757B5-80ED-4BF2-86D4-3802CB53AFD4}"/>
              </a:ext>
            </a:extLst>
          </p:cNvPr>
          <p:cNvSpPr>
            <a:spLocks noGrp="1" noChangeArrowheads="1"/>
          </p:cNvSpPr>
          <p:nvPr>
            <p:ph type="sldNum" sz="quarter" idx="5"/>
          </p:nvPr>
        </p:nvSpPr>
        <p:spPr bwMode="auto">
          <a:xfrm>
            <a:off x="5180013" y="6502400"/>
            <a:ext cx="3962400" cy="34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cs-CZ"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Header Placeholder 1">
            <a:extLst>
              <a:ext uri="{FF2B5EF4-FFF2-40B4-BE49-F238E27FC236}">
                <a16:creationId xmlns:a16="http://schemas.microsoft.com/office/drawing/2014/main" id="{6056BD8B-6170-44E7-B833-E607961129C6}"/>
              </a:ext>
            </a:extLst>
          </p:cNvPr>
          <p:cNvSpPr>
            <a:spLocks noGrp="1" noChangeArrowheads="1"/>
          </p:cNvSpPr>
          <p:nvPr>
            <p:ph type="hdr" sz="quarter"/>
          </p:nvPr>
        </p:nvSpPr>
        <p:spPr bwMode="auto">
          <a:xfrm>
            <a:off x="0" y="0"/>
            <a:ext cx="3962400" cy="34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0242" name="Date Placeholder 2">
            <a:extLst>
              <a:ext uri="{FF2B5EF4-FFF2-40B4-BE49-F238E27FC236}">
                <a16:creationId xmlns:a16="http://schemas.microsoft.com/office/drawing/2014/main" id="{EB388E90-78CA-4F6E-A17F-FE59B6D4A009}"/>
              </a:ext>
            </a:extLst>
          </p:cNvPr>
          <p:cNvSpPr>
            <a:spLocks noGrp="1" noChangeArrowheads="1"/>
          </p:cNvSpPr>
          <p:nvPr>
            <p:ph type="dt" sz="quarter" idx="1"/>
          </p:nvPr>
        </p:nvSpPr>
        <p:spPr bwMode="auto">
          <a:xfrm>
            <a:off x="5180013" y="0"/>
            <a:ext cx="3962400" cy="34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cs-CZ"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1.7.2013</a:t>
            </a:r>
          </a:p>
        </p:txBody>
      </p:sp>
      <p:sp>
        <p:nvSpPr>
          <p:cNvPr id="10243" name="Slide Image Placeholder 3">
            <a:extLst>
              <a:ext uri="{FF2B5EF4-FFF2-40B4-BE49-F238E27FC236}">
                <a16:creationId xmlns:a16="http://schemas.microsoft.com/office/drawing/2014/main" id="{4E0624FE-A110-4C94-9EE0-C3755584FD41}"/>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Notes Placeholder 4">
            <a:extLst>
              <a:ext uri="{FF2B5EF4-FFF2-40B4-BE49-F238E27FC236}">
                <a16:creationId xmlns:a16="http://schemas.microsoft.com/office/drawing/2014/main" id="{09A8651E-5222-47B8-9D55-9326F5036554}"/>
              </a:ext>
            </a:extLst>
          </p:cNvPr>
          <p:cNvSpPr>
            <a:spLocks noGrp="1" noChangeArrowheads="1"/>
          </p:cNvSpPr>
          <p:nvPr>
            <p:ph type="body" sz="quarter" idx="3"/>
          </p:nvPr>
        </p:nvSpPr>
        <p:spPr bwMode="auto">
          <a:xfrm>
            <a:off x="914400" y="3251200"/>
            <a:ext cx="7315200" cy="308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fr-FR"/>
          </a:p>
          <a:p>
            <a:pPr>
              <a:spcBef>
                <a:spcPct val="0"/>
              </a:spcBef>
            </a:pPr>
            <a:endParaRPr lang="en-US" altLang="fr-FR"/>
          </a:p>
        </p:txBody>
      </p:sp>
      <p:sp>
        <p:nvSpPr>
          <p:cNvPr id="10245" name="Footer Placeholder 5">
            <a:extLst>
              <a:ext uri="{FF2B5EF4-FFF2-40B4-BE49-F238E27FC236}">
                <a16:creationId xmlns:a16="http://schemas.microsoft.com/office/drawing/2014/main" id="{5C3F1081-12FF-44B0-8691-13750C48B1B3}"/>
              </a:ext>
            </a:extLst>
          </p:cNvPr>
          <p:cNvSpPr>
            <a:spLocks noGrp="1" noChangeArrowheads="1"/>
          </p:cNvSpPr>
          <p:nvPr>
            <p:ph type="ftr" sz="quarter" idx="4"/>
          </p:nvPr>
        </p:nvSpPr>
        <p:spPr bwMode="auto">
          <a:xfrm>
            <a:off x="0" y="6502400"/>
            <a:ext cx="3962400" cy="34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0246" name="Slide Number Placeholder 6">
            <a:extLst>
              <a:ext uri="{FF2B5EF4-FFF2-40B4-BE49-F238E27FC236}">
                <a16:creationId xmlns:a16="http://schemas.microsoft.com/office/drawing/2014/main" id="{CCFD9031-6926-4A5B-9E0A-FE99C7AC5F18}"/>
              </a:ext>
            </a:extLst>
          </p:cNvPr>
          <p:cNvSpPr>
            <a:spLocks noGrp="1" noChangeArrowheads="1"/>
          </p:cNvSpPr>
          <p:nvPr>
            <p:ph type="sldNum" sz="quarter" idx="5"/>
          </p:nvPr>
        </p:nvSpPr>
        <p:spPr bwMode="auto">
          <a:xfrm>
            <a:off x="5180013" y="6502400"/>
            <a:ext cx="3962400" cy="34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cs-CZ"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Header Placeholder 1">
            <a:extLst>
              <a:ext uri="{FF2B5EF4-FFF2-40B4-BE49-F238E27FC236}">
                <a16:creationId xmlns:a16="http://schemas.microsoft.com/office/drawing/2014/main" id="{42BC7A15-BBEB-4483-ABC5-232D19C05FEC}"/>
              </a:ext>
            </a:extLst>
          </p:cNvPr>
          <p:cNvSpPr>
            <a:spLocks noGrp="1" noChangeArrowheads="1"/>
          </p:cNvSpPr>
          <p:nvPr>
            <p:ph type="hdr" sz="quarter"/>
          </p:nvPr>
        </p:nvSpPr>
        <p:spPr bwMode="auto">
          <a:xfrm>
            <a:off x="0" y="0"/>
            <a:ext cx="3962400" cy="34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290" name="Date Placeholder 2">
            <a:extLst>
              <a:ext uri="{FF2B5EF4-FFF2-40B4-BE49-F238E27FC236}">
                <a16:creationId xmlns:a16="http://schemas.microsoft.com/office/drawing/2014/main" id="{5215A72C-4877-41C8-8354-7681D7A00F04}"/>
              </a:ext>
            </a:extLst>
          </p:cNvPr>
          <p:cNvSpPr>
            <a:spLocks noGrp="1" noChangeArrowheads="1"/>
          </p:cNvSpPr>
          <p:nvPr>
            <p:ph type="dt" sz="quarter" idx="1"/>
          </p:nvPr>
        </p:nvSpPr>
        <p:spPr bwMode="auto">
          <a:xfrm>
            <a:off x="5180013" y="0"/>
            <a:ext cx="3962400" cy="34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cs-CZ"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1.7.2013</a:t>
            </a:r>
          </a:p>
        </p:txBody>
      </p:sp>
      <p:sp>
        <p:nvSpPr>
          <p:cNvPr id="12291" name="Slide Image Placeholder 3">
            <a:extLst>
              <a:ext uri="{FF2B5EF4-FFF2-40B4-BE49-F238E27FC236}">
                <a16:creationId xmlns:a16="http://schemas.microsoft.com/office/drawing/2014/main" id="{1755F001-A1A8-40B8-968F-D6F8F3BAE5E2}"/>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2" name="Notes Placeholder 4">
            <a:extLst>
              <a:ext uri="{FF2B5EF4-FFF2-40B4-BE49-F238E27FC236}">
                <a16:creationId xmlns:a16="http://schemas.microsoft.com/office/drawing/2014/main" id="{01CEC26C-9EF8-4F84-89BB-FD050171F5CA}"/>
              </a:ext>
            </a:extLst>
          </p:cNvPr>
          <p:cNvSpPr>
            <a:spLocks noGrp="1" noChangeArrowheads="1"/>
          </p:cNvSpPr>
          <p:nvPr>
            <p:ph type="body" sz="quarter" idx="3"/>
          </p:nvPr>
        </p:nvSpPr>
        <p:spPr bwMode="auto">
          <a:xfrm>
            <a:off x="914400" y="3251200"/>
            <a:ext cx="7315200" cy="308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fr-FR">
              <a:solidFill>
                <a:srgbClr val="0B468A"/>
              </a:solidFill>
              <a:latin typeface="museo-sans"/>
            </a:endParaRPr>
          </a:p>
        </p:txBody>
      </p:sp>
      <p:sp>
        <p:nvSpPr>
          <p:cNvPr id="12293" name="Footer Placeholder 5">
            <a:extLst>
              <a:ext uri="{FF2B5EF4-FFF2-40B4-BE49-F238E27FC236}">
                <a16:creationId xmlns:a16="http://schemas.microsoft.com/office/drawing/2014/main" id="{22EE4650-4882-4203-9208-772B204E7D1E}"/>
              </a:ext>
            </a:extLst>
          </p:cNvPr>
          <p:cNvSpPr>
            <a:spLocks noGrp="1" noChangeArrowheads="1"/>
          </p:cNvSpPr>
          <p:nvPr>
            <p:ph type="ftr" sz="quarter" idx="4"/>
          </p:nvPr>
        </p:nvSpPr>
        <p:spPr bwMode="auto">
          <a:xfrm>
            <a:off x="0" y="6502400"/>
            <a:ext cx="3962400" cy="34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294" name="Slide Number Placeholder 6">
            <a:extLst>
              <a:ext uri="{FF2B5EF4-FFF2-40B4-BE49-F238E27FC236}">
                <a16:creationId xmlns:a16="http://schemas.microsoft.com/office/drawing/2014/main" id="{602664F6-6CA1-4278-9DDE-4F907B58811C}"/>
              </a:ext>
            </a:extLst>
          </p:cNvPr>
          <p:cNvSpPr>
            <a:spLocks noGrp="1" noChangeArrowheads="1"/>
          </p:cNvSpPr>
          <p:nvPr>
            <p:ph type="sldNum" sz="quarter" idx="5"/>
          </p:nvPr>
        </p:nvSpPr>
        <p:spPr bwMode="auto">
          <a:xfrm>
            <a:off x="5180013" y="6502400"/>
            <a:ext cx="3962400" cy="34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cs-CZ"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Header Placeholder 1">
            <a:extLst>
              <a:ext uri="{FF2B5EF4-FFF2-40B4-BE49-F238E27FC236}">
                <a16:creationId xmlns:a16="http://schemas.microsoft.com/office/drawing/2014/main" id="{5E9806B6-020F-4DCA-80FC-0DED4810D1EC}"/>
              </a:ext>
            </a:extLst>
          </p:cNvPr>
          <p:cNvSpPr>
            <a:spLocks noGrp="1" noChangeArrowheads="1"/>
          </p:cNvSpPr>
          <p:nvPr>
            <p:ph type="hdr" sz="quarter"/>
          </p:nvPr>
        </p:nvSpPr>
        <p:spPr bwMode="auto">
          <a:xfrm>
            <a:off x="0" y="0"/>
            <a:ext cx="3962400" cy="34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6" name="Date Placeholder 2">
            <a:extLst>
              <a:ext uri="{FF2B5EF4-FFF2-40B4-BE49-F238E27FC236}">
                <a16:creationId xmlns:a16="http://schemas.microsoft.com/office/drawing/2014/main" id="{283D4BCD-D4C9-41E1-BAA5-A967E2B78474}"/>
              </a:ext>
            </a:extLst>
          </p:cNvPr>
          <p:cNvSpPr>
            <a:spLocks noGrp="1" noChangeArrowheads="1"/>
          </p:cNvSpPr>
          <p:nvPr>
            <p:ph type="dt" sz="quarter" idx="1"/>
          </p:nvPr>
        </p:nvSpPr>
        <p:spPr bwMode="auto">
          <a:xfrm>
            <a:off x="5180013" y="0"/>
            <a:ext cx="3962400" cy="34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cs-CZ"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1.7.2013</a:t>
            </a:r>
          </a:p>
        </p:txBody>
      </p:sp>
      <p:sp>
        <p:nvSpPr>
          <p:cNvPr id="16387" name="Slide Image Placeholder 3">
            <a:extLst>
              <a:ext uri="{FF2B5EF4-FFF2-40B4-BE49-F238E27FC236}">
                <a16:creationId xmlns:a16="http://schemas.microsoft.com/office/drawing/2014/main" id="{1F0CBF94-D4BC-4EA0-A954-C655D420D439}"/>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Notes Placeholder 4">
            <a:extLst>
              <a:ext uri="{FF2B5EF4-FFF2-40B4-BE49-F238E27FC236}">
                <a16:creationId xmlns:a16="http://schemas.microsoft.com/office/drawing/2014/main" id="{78B498AA-FDE2-48F4-AD73-0E3B27894F68}"/>
              </a:ext>
            </a:extLst>
          </p:cNvPr>
          <p:cNvSpPr>
            <a:spLocks noGrp="1" noChangeArrowheads="1"/>
          </p:cNvSpPr>
          <p:nvPr>
            <p:ph type="body" sz="quarter" idx="3"/>
          </p:nvPr>
        </p:nvSpPr>
        <p:spPr bwMode="auto">
          <a:xfrm>
            <a:off x="914400" y="3251200"/>
            <a:ext cx="7315200" cy="308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fr-FR">
                <a:solidFill>
                  <a:schemeClr val="bg1"/>
                </a:solidFill>
                <a:latin typeface="Montserrat" panose="00000500000000000000" pitchFamily="2" charset="0"/>
              </a:rPr>
              <a:t>Always need some support to release events as needs to be done at the regional level.</a:t>
            </a:r>
          </a:p>
        </p:txBody>
      </p:sp>
      <p:sp>
        <p:nvSpPr>
          <p:cNvPr id="16389" name="Footer Placeholder 5">
            <a:extLst>
              <a:ext uri="{FF2B5EF4-FFF2-40B4-BE49-F238E27FC236}">
                <a16:creationId xmlns:a16="http://schemas.microsoft.com/office/drawing/2014/main" id="{51BB1D5B-5CC7-4487-A6A0-108656D039EE}"/>
              </a:ext>
            </a:extLst>
          </p:cNvPr>
          <p:cNvSpPr>
            <a:spLocks noGrp="1" noChangeArrowheads="1"/>
          </p:cNvSpPr>
          <p:nvPr>
            <p:ph type="ftr" sz="quarter" idx="4"/>
          </p:nvPr>
        </p:nvSpPr>
        <p:spPr bwMode="auto">
          <a:xfrm>
            <a:off x="0" y="6502400"/>
            <a:ext cx="3962400" cy="34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90" name="Slide Number Placeholder 6">
            <a:extLst>
              <a:ext uri="{FF2B5EF4-FFF2-40B4-BE49-F238E27FC236}">
                <a16:creationId xmlns:a16="http://schemas.microsoft.com/office/drawing/2014/main" id="{FB5A8F87-B2FC-4D0E-8919-7917688EED97}"/>
              </a:ext>
            </a:extLst>
          </p:cNvPr>
          <p:cNvSpPr>
            <a:spLocks noGrp="1" noChangeArrowheads="1"/>
          </p:cNvSpPr>
          <p:nvPr>
            <p:ph type="sldNum" sz="quarter" idx="5"/>
          </p:nvPr>
        </p:nvSpPr>
        <p:spPr bwMode="auto">
          <a:xfrm>
            <a:off x="5180013" y="6502400"/>
            <a:ext cx="3962400" cy="34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cs-CZ"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3E81C240-C157-4F49-B712-B3D36A6617AB}" type="slidenum">
              <a:t>‹N°›</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fr-FR" sz="1800" b="0" strike="noStrike" spc="-1">
              <a:solidFill>
                <a:srgbClr val="000000"/>
              </a:solidFill>
              <a:latin typeface="Calibri"/>
            </a:endParaRPr>
          </a:p>
        </p:txBody>
      </p:sp>
      <p:sp>
        <p:nvSpPr>
          <p:cNvPr id="27" name="PlaceHolder 2"/>
          <p:cNvSpPr>
            <a:spLocks noGrp="1"/>
          </p:cNvSpPr>
          <p:nvPr>
            <p:ph/>
          </p:nvPr>
        </p:nvSpPr>
        <p:spPr>
          <a:xfrm>
            <a:off x="457200" y="1600200"/>
            <a:ext cx="822924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28" name="PlaceHolder 3"/>
          <p:cNvSpPr>
            <a:spLocks noGrp="1"/>
          </p:cNvSpPr>
          <p:nvPr>
            <p:ph/>
          </p:nvPr>
        </p:nvSpPr>
        <p:spPr>
          <a:xfrm>
            <a:off x="457200" y="3964320"/>
            <a:ext cx="822924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A93420FF-DA1B-4928-AF4E-84AB4DDBEE41}" type="slidenum">
              <a:t>‹N°›</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fr-FR" sz="1800" b="0" strike="noStrike" spc="-1">
              <a:solidFill>
                <a:srgbClr val="000000"/>
              </a:solidFill>
              <a:latin typeface="Calibri"/>
            </a:endParaRPr>
          </a:p>
        </p:txBody>
      </p:sp>
      <p:sp>
        <p:nvSpPr>
          <p:cNvPr id="30"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31"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32"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33" name="PlaceHolder 5"/>
          <p:cNvSpPr>
            <a:spLocks noGrp="1"/>
          </p:cNvSpPr>
          <p:nvPr>
            <p:ph/>
          </p:nvPr>
        </p:nvSpPr>
        <p:spPr>
          <a:xfrm>
            <a:off x="4674240" y="3964320"/>
            <a:ext cx="40158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EAD65533-FEBD-466C-BB07-7BF7C0631CE2}" type="slidenum">
              <a:t>‹N°›</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fr-FR" sz="1800" b="0" strike="noStrike" spc="-1">
              <a:solidFill>
                <a:srgbClr val="000000"/>
              </a:solidFill>
              <a:latin typeface="Calibri"/>
            </a:endParaRPr>
          </a:p>
        </p:txBody>
      </p:sp>
      <p:sp>
        <p:nvSpPr>
          <p:cNvPr id="35" name="PlaceHolder 2"/>
          <p:cNvSpPr>
            <a:spLocks noGrp="1"/>
          </p:cNvSpPr>
          <p:nvPr>
            <p:ph/>
          </p:nvPr>
        </p:nvSpPr>
        <p:spPr>
          <a:xfrm>
            <a:off x="457200" y="1600200"/>
            <a:ext cx="26496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36" name="PlaceHolder 3"/>
          <p:cNvSpPr>
            <a:spLocks noGrp="1"/>
          </p:cNvSpPr>
          <p:nvPr>
            <p:ph/>
          </p:nvPr>
        </p:nvSpPr>
        <p:spPr>
          <a:xfrm>
            <a:off x="3239640" y="1600200"/>
            <a:ext cx="26496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37" name="PlaceHolder 4"/>
          <p:cNvSpPr>
            <a:spLocks noGrp="1"/>
          </p:cNvSpPr>
          <p:nvPr>
            <p:ph/>
          </p:nvPr>
        </p:nvSpPr>
        <p:spPr>
          <a:xfrm>
            <a:off x="6022080" y="1600200"/>
            <a:ext cx="26496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38" name="PlaceHolder 5"/>
          <p:cNvSpPr>
            <a:spLocks noGrp="1"/>
          </p:cNvSpPr>
          <p:nvPr>
            <p:ph/>
          </p:nvPr>
        </p:nvSpPr>
        <p:spPr>
          <a:xfrm>
            <a:off x="457200" y="3964320"/>
            <a:ext cx="26496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39" name="PlaceHolder 6"/>
          <p:cNvSpPr>
            <a:spLocks noGrp="1"/>
          </p:cNvSpPr>
          <p:nvPr>
            <p:ph/>
          </p:nvPr>
        </p:nvSpPr>
        <p:spPr>
          <a:xfrm>
            <a:off x="3239640" y="3964320"/>
            <a:ext cx="26496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40" name="PlaceHolder 7"/>
          <p:cNvSpPr>
            <a:spLocks noGrp="1"/>
          </p:cNvSpPr>
          <p:nvPr>
            <p:ph/>
          </p:nvPr>
        </p:nvSpPr>
        <p:spPr>
          <a:xfrm>
            <a:off x="6022080" y="3964320"/>
            <a:ext cx="26496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A385BAE2-E77D-4A31-9B64-0654E0F16C17}" type="slidenum">
              <a:t>‹N°›</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C9793BB1-6981-49D8-93F6-823661076751}" type="slidenum">
              <a:t>‹N°›</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fr-FR" sz="1800" b="0" strike="noStrike" spc="-1">
              <a:solidFill>
                <a:srgbClr val="000000"/>
              </a:solidFill>
              <a:latin typeface="Calibri"/>
            </a:endParaRPr>
          </a:p>
        </p:txBody>
      </p:sp>
      <p:sp>
        <p:nvSpPr>
          <p:cNvPr id="47" name="PlaceHolder 2"/>
          <p:cNvSpPr>
            <a:spLocks noGrp="1"/>
          </p:cNvSpPr>
          <p:nvPr>
            <p:ph type="subTitle"/>
          </p:nvPr>
        </p:nvSpPr>
        <p:spPr>
          <a:xfrm>
            <a:off x="457200" y="1600200"/>
            <a:ext cx="8229240" cy="452556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1DF44EE9-3CFC-44B5-A1C6-D607EBF270AD}" type="slidenum">
              <a:t>‹N°›</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fr-FR" sz="1800" b="0" strike="noStrike" spc="-1">
              <a:solidFill>
                <a:srgbClr val="000000"/>
              </a:solidFill>
              <a:latin typeface="Calibri"/>
            </a:endParaRPr>
          </a:p>
        </p:txBody>
      </p:sp>
      <p:sp>
        <p:nvSpPr>
          <p:cNvPr id="49" name="PlaceHolder 2"/>
          <p:cNvSpPr>
            <a:spLocks noGrp="1"/>
          </p:cNvSpPr>
          <p:nvPr>
            <p:ph/>
          </p:nvPr>
        </p:nvSpPr>
        <p:spPr>
          <a:xfrm>
            <a:off x="457200" y="1600200"/>
            <a:ext cx="8229240" cy="4525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A058AA21-AAA5-4EEC-B27A-8839EE9C847F}" type="slidenum">
              <a:t>‹N°›</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fr-FR" sz="1800" b="0" strike="noStrike" spc="-1">
              <a:solidFill>
                <a:srgbClr val="000000"/>
              </a:solidFill>
              <a:latin typeface="Calibri"/>
            </a:endParaRPr>
          </a:p>
        </p:txBody>
      </p:sp>
      <p:sp>
        <p:nvSpPr>
          <p:cNvPr id="51"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52"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F51A6D52-F15D-4E56-9519-1151436CD737}" type="slidenum">
              <a:t>‹N°›</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fr-FR" sz="1800" b="0" strike="noStrike" spc="-1">
              <a:solidFill>
                <a:srgbClr val="000000"/>
              </a:solidFill>
              <a:latin typeface="Calibri"/>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CA333B19-4319-4CEF-86B2-D12115F753A5}" type="slidenum">
              <a:t>‹N°›</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50E83EE6-FB35-4CA4-93A6-AEF72EE8D7FD}" type="slidenum">
              <a:t>‹N°›</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fr-FR" sz="1800" b="0" strike="noStrike" spc="-1">
              <a:solidFill>
                <a:srgbClr val="000000"/>
              </a:solidFill>
              <a:latin typeface="Calibri"/>
            </a:endParaRPr>
          </a:p>
        </p:txBody>
      </p:sp>
      <p:sp>
        <p:nvSpPr>
          <p:cNvPr id="56"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57"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58"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F4EA9E9B-527E-4283-BF0F-88904D0FD67C}" type="slidenum">
              <a:t>‹N°›</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fr-FR" sz="1800" b="0" strike="noStrike" spc="-1">
              <a:solidFill>
                <a:srgbClr val="000000"/>
              </a:solidFill>
              <a:latin typeface="Calibri"/>
            </a:endParaRPr>
          </a:p>
        </p:txBody>
      </p:sp>
      <p:sp>
        <p:nvSpPr>
          <p:cNvPr id="6" name="PlaceHolder 2"/>
          <p:cNvSpPr>
            <a:spLocks noGrp="1"/>
          </p:cNvSpPr>
          <p:nvPr>
            <p:ph type="subTitle"/>
          </p:nvPr>
        </p:nvSpPr>
        <p:spPr>
          <a:xfrm>
            <a:off x="457200" y="1600200"/>
            <a:ext cx="8229240" cy="452556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6D6A0B16-1511-461E-B798-6E665952EEEF}" type="slidenum">
              <a:t>‹N°›</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fr-FR" sz="1800" b="0" strike="noStrike" spc="-1">
              <a:solidFill>
                <a:srgbClr val="000000"/>
              </a:solidFill>
              <a:latin typeface="Calibri"/>
            </a:endParaRPr>
          </a:p>
        </p:txBody>
      </p:sp>
      <p:sp>
        <p:nvSpPr>
          <p:cNvPr id="60"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61"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62" name="PlaceHolder 4"/>
          <p:cNvSpPr>
            <a:spLocks noGrp="1"/>
          </p:cNvSpPr>
          <p:nvPr>
            <p:ph/>
          </p:nvPr>
        </p:nvSpPr>
        <p:spPr>
          <a:xfrm>
            <a:off x="4674240" y="3964320"/>
            <a:ext cx="40158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44DD8BFD-1BEC-471B-B1E0-3CCB31B0CAB2}" type="slidenum">
              <a:t>‹N°›</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fr-FR" sz="1800" b="0" strike="noStrike" spc="-1">
              <a:solidFill>
                <a:srgbClr val="000000"/>
              </a:solidFill>
              <a:latin typeface="Calibri"/>
            </a:endParaRPr>
          </a:p>
        </p:txBody>
      </p:sp>
      <p:sp>
        <p:nvSpPr>
          <p:cNvPr id="64"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65"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66" name="PlaceHolder 4"/>
          <p:cNvSpPr>
            <a:spLocks noGrp="1"/>
          </p:cNvSpPr>
          <p:nvPr>
            <p:ph/>
          </p:nvPr>
        </p:nvSpPr>
        <p:spPr>
          <a:xfrm>
            <a:off x="457200" y="3964320"/>
            <a:ext cx="822924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7B8D8ABA-6209-477F-86AD-B4876431456F}" type="slidenum">
              <a:t>‹N°›</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fr-FR" sz="1800" b="0" strike="noStrike" spc="-1">
              <a:solidFill>
                <a:srgbClr val="000000"/>
              </a:solidFill>
              <a:latin typeface="Calibri"/>
            </a:endParaRPr>
          </a:p>
        </p:txBody>
      </p:sp>
      <p:sp>
        <p:nvSpPr>
          <p:cNvPr id="68" name="PlaceHolder 2"/>
          <p:cNvSpPr>
            <a:spLocks noGrp="1"/>
          </p:cNvSpPr>
          <p:nvPr>
            <p:ph/>
          </p:nvPr>
        </p:nvSpPr>
        <p:spPr>
          <a:xfrm>
            <a:off x="457200" y="1600200"/>
            <a:ext cx="822924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69" name="PlaceHolder 3"/>
          <p:cNvSpPr>
            <a:spLocks noGrp="1"/>
          </p:cNvSpPr>
          <p:nvPr>
            <p:ph/>
          </p:nvPr>
        </p:nvSpPr>
        <p:spPr>
          <a:xfrm>
            <a:off x="457200" y="3964320"/>
            <a:ext cx="822924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C7400AE4-B2D4-4DEB-B20B-F0E3208272B6}" type="slidenum">
              <a:t>‹N°›</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fr-FR" sz="1800" b="0" strike="noStrike" spc="-1">
              <a:solidFill>
                <a:srgbClr val="000000"/>
              </a:solidFill>
              <a:latin typeface="Calibri"/>
            </a:endParaRPr>
          </a:p>
        </p:txBody>
      </p:sp>
      <p:sp>
        <p:nvSpPr>
          <p:cNvPr id="71"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72"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73"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74" name="PlaceHolder 5"/>
          <p:cNvSpPr>
            <a:spLocks noGrp="1"/>
          </p:cNvSpPr>
          <p:nvPr>
            <p:ph/>
          </p:nvPr>
        </p:nvSpPr>
        <p:spPr>
          <a:xfrm>
            <a:off x="4674240" y="3964320"/>
            <a:ext cx="40158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sldNum" idx="6"/>
          </p:nvPr>
        </p:nvSpPr>
        <p:spPr/>
        <p:txBody>
          <a:bodyPr/>
          <a:lstStyle/>
          <a:p>
            <a:fld id="{D6872DFB-059C-4283-B916-15E78F144380}" type="slidenum">
              <a:t>‹N°›</a:t>
            </a:fld>
            <a:endParaRPr/>
          </a:p>
        </p:txBody>
      </p:sp>
      <p:sp>
        <p:nvSpPr>
          <p:cNvPr id="9" name="PlaceHolder 8"/>
          <p:cNvSpPr>
            <a:spLocks noGrp="1"/>
          </p:cNvSpPr>
          <p:nvPr>
            <p:ph type="dt" idx="4"/>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fr-FR" sz="1800" b="0" strike="noStrike" spc="-1">
              <a:solidFill>
                <a:srgbClr val="000000"/>
              </a:solidFill>
              <a:latin typeface="Calibri"/>
            </a:endParaRPr>
          </a:p>
        </p:txBody>
      </p:sp>
      <p:sp>
        <p:nvSpPr>
          <p:cNvPr id="76" name="PlaceHolder 2"/>
          <p:cNvSpPr>
            <a:spLocks noGrp="1"/>
          </p:cNvSpPr>
          <p:nvPr>
            <p:ph/>
          </p:nvPr>
        </p:nvSpPr>
        <p:spPr>
          <a:xfrm>
            <a:off x="457200" y="1600200"/>
            <a:ext cx="26496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77" name="PlaceHolder 3"/>
          <p:cNvSpPr>
            <a:spLocks noGrp="1"/>
          </p:cNvSpPr>
          <p:nvPr>
            <p:ph/>
          </p:nvPr>
        </p:nvSpPr>
        <p:spPr>
          <a:xfrm>
            <a:off x="3239640" y="1600200"/>
            <a:ext cx="26496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78" name="PlaceHolder 4"/>
          <p:cNvSpPr>
            <a:spLocks noGrp="1"/>
          </p:cNvSpPr>
          <p:nvPr>
            <p:ph/>
          </p:nvPr>
        </p:nvSpPr>
        <p:spPr>
          <a:xfrm>
            <a:off x="6022080" y="1600200"/>
            <a:ext cx="26496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79" name="PlaceHolder 5"/>
          <p:cNvSpPr>
            <a:spLocks noGrp="1"/>
          </p:cNvSpPr>
          <p:nvPr>
            <p:ph/>
          </p:nvPr>
        </p:nvSpPr>
        <p:spPr>
          <a:xfrm>
            <a:off x="457200" y="3964320"/>
            <a:ext cx="26496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80" name="PlaceHolder 6"/>
          <p:cNvSpPr>
            <a:spLocks noGrp="1"/>
          </p:cNvSpPr>
          <p:nvPr>
            <p:ph/>
          </p:nvPr>
        </p:nvSpPr>
        <p:spPr>
          <a:xfrm>
            <a:off x="3239640" y="3964320"/>
            <a:ext cx="26496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81" name="PlaceHolder 7"/>
          <p:cNvSpPr>
            <a:spLocks noGrp="1"/>
          </p:cNvSpPr>
          <p:nvPr>
            <p:ph/>
          </p:nvPr>
        </p:nvSpPr>
        <p:spPr>
          <a:xfrm>
            <a:off x="6022080" y="3964320"/>
            <a:ext cx="26496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sldNum" idx="6"/>
          </p:nvPr>
        </p:nvSpPr>
        <p:spPr/>
        <p:txBody>
          <a:bodyPr/>
          <a:lstStyle/>
          <a:p>
            <a:fld id="{6622FF4A-3A5B-4E58-BCFD-66A6734DC9AC}" type="slidenum">
              <a:t>‹N°›</a:t>
            </a:fld>
            <a:endParaRPr/>
          </a:p>
        </p:txBody>
      </p:sp>
      <p:sp>
        <p:nvSpPr>
          <p:cNvPr id="11" name="PlaceHolder 10"/>
          <p:cNvSpPr>
            <a:spLocks noGrp="1"/>
          </p:cNvSpPr>
          <p:nvPr>
            <p:ph type="dt" idx="4"/>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F418FBF-A1B6-F04E-AC97-DB801E7A557C}" type="datetimeFigureOut">
              <a:rPr lang="fr-FR" smtClean="0"/>
              <a:t>07/12/2023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00AF98-84C3-7049-8CC1-2A5C8F5220E0}" type="slidenum">
              <a:rPr lang="fr-FR" smtClean="0"/>
              <a:t>‹N°›</a:t>
            </a:fld>
            <a:endParaRPr lang="fr-FR"/>
          </a:p>
        </p:txBody>
      </p:sp>
    </p:spTree>
    <p:extLst>
      <p:ext uri="{BB962C8B-B14F-4D97-AF65-F5344CB8AC3E}">
        <p14:creationId xmlns:p14="http://schemas.microsoft.com/office/powerpoint/2010/main" val="1266341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apositive de titre" type="title">
  <p:cSld name="Diapositive de titre">
    <p:spTree>
      <p:nvGrpSpPr>
        <p:cNvPr id="1" name="Shape 38"/>
        <p:cNvGrpSpPr/>
        <p:nvPr/>
      </p:nvGrpSpPr>
      <p:grpSpPr>
        <a:xfrm>
          <a:off x="0" y="0"/>
          <a:ext cx="0" cy="0"/>
          <a:chOff x="0" y="0"/>
          <a:chExt cx="0" cy="0"/>
        </a:xfrm>
      </p:grpSpPr>
      <p:sp>
        <p:nvSpPr>
          <p:cNvPr id="39" name="Google Shape;39;p11"/>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1"/>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41" name="Google Shape;41;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816576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hoto + page">
  <p:cSld name="Photo + page">
    <p:spTree>
      <p:nvGrpSpPr>
        <p:cNvPr id="1" name="Shape 26"/>
        <p:cNvGrpSpPr/>
        <p:nvPr/>
      </p:nvGrpSpPr>
      <p:grpSpPr>
        <a:xfrm>
          <a:off x="0" y="0"/>
          <a:ext cx="0" cy="0"/>
          <a:chOff x="0" y="0"/>
          <a:chExt cx="0" cy="0"/>
        </a:xfrm>
      </p:grpSpPr>
      <p:sp>
        <p:nvSpPr>
          <p:cNvPr id="27" name="Google Shape;27;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88888"/>
                </a:solidFill>
              </a:defRPr>
            </a:lvl1pPr>
            <a:lvl2pPr marL="0" lvl="1" indent="0" algn="r">
              <a:spcBef>
                <a:spcPts val="0"/>
              </a:spcBef>
              <a:buNone/>
              <a:defRPr sz="900">
                <a:solidFill>
                  <a:srgbClr val="888888"/>
                </a:solidFill>
              </a:defRPr>
            </a:lvl2pPr>
            <a:lvl3pPr marL="0" lvl="2" indent="0" algn="r">
              <a:spcBef>
                <a:spcPts val="0"/>
              </a:spcBef>
              <a:buNone/>
              <a:defRPr sz="900">
                <a:solidFill>
                  <a:srgbClr val="888888"/>
                </a:solidFill>
              </a:defRPr>
            </a:lvl3pPr>
            <a:lvl4pPr marL="0" lvl="3" indent="0" algn="r">
              <a:spcBef>
                <a:spcPts val="0"/>
              </a:spcBef>
              <a:buNone/>
              <a:defRPr sz="900">
                <a:solidFill>
                  <a:srgbClr val="888888"/>
                </a:solidFill>
              </a:defRPr>
            </a:lvl4pPr>
            <a:lvl5pPr marL="0" lvl="4" indent="0" algn="r">
              <a:spcBef>
                <a:spcPts val="0"/>
              </a:spcBef>
              <a:buNone/>
              <a:defRPr sz="900">
                <a:solidFill>
                  <a:srgbClr val="888888"/>
                </a:solidFill>
              </a:defRPr>
            </a:lvl5pPr>
            <a:lvl6pPr marL="0" lvl="5" indent="0" algn="r">
              <a:spcBef>
                <a:spcPts val="0"/>
              </a:spcBef>
              <a:buNone/>
              <a:defRPr sz="900">
                <a:solidFill>
                  <a:srgbClr val="888888"/>
                </a:solidFill>
              </a:defRPr>
            </a:lvl6pPr>
            <a:lvl7pPr marL="0" lvl="6" indent="0" algn="r">
              <a:spcBef>
                <a:spcPts val="0"/>
              </a:spcBef>
              <a:buNone/>
              <a:defRPr sz="900">
                <a:solidFill>
                  <a:srgbClr val="888888"/>
                </a:solidFill>
              </a:defRPr>
            </a:lvl7pPr>
            <a:lvl8pPr marL="0" lvl="7" indent="0" algn="r">
              <a:spcBef>
                <a:spcPts val="0"/>
              </a:spcBef>
              <a:buNone/>
              <a:defRPr sz="900">
                <a:solidFill>
                  <a:srgbClr val="888888"/>
                </a:solidFill>
              </a:defRPr>
            </a:lvl8pPr>
            <a:lvl9pPr marL="0" lvl="8" indent="0" algn="r">
              <a:spcBef>
                <a:spcPts val="0"/>
              </a:spcBef>
              <a:buNone/>
              <a:defRPr sz="900">
                <a:solidFill>
                  <a:srgbClr val="888888"/>
                </a:solidFill>
              </a:defRPr>
            </a:lvl9pPr>
          </a:lstStyle>
          <a:p>
            <a:fld id="{00000000-1234-1234-1234-123412341234}" type="slidenum">
              <a:rPr lang="fr-FR" smtClean="0"/>
              <a:pPr/>
              <a:t>‹N°›</a:t>
            </a:fld>
            <a:endParaRPr lang="fr-FR"/>
          </a:p>
        </p:txBody>
      </p:sp>
      <p:sp>
        <p:nvSpPr>
          <p:cNvPr id="28" name="Google Shape;28;p10"/>
          <p:cNvSpPr>
            <a:spLocks noGrp="1"/>
          </p:cNvSpPr>
          <p:nvPr>
            <p:ph type="pic" idx="2"/>
          </p:nvPr>
        </p:nvSpPr>
        <p:spPr>
          <a:xfrm>
            <a:off x="1170632" y="1382714"/>
            <a:ext cx="1279922" cy="1706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 name="Google Shape;29;p10"/>
          <p:cNvSpPr>
            <a:spLocks noGrp="1"/>
          </p:cNvSpPr>
          <p:nvPr>
            <p:ph type="pic" idx="3"/>
          </p:nvPr>
        </p:nvSpPr>
        <p:spPr>
          <a:xfrm>
            <a:off x="2591018" y="1382713"/>
            <a:ext cx="1279922" cy="1706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0" name="Google Shape;30;p10"/>
          <p:cNvSpPr>
            <a:spLocks noGrp="1"/>
          </p:cNvSpPr>
          <p:nvPr>
            <p:ph type="pic" idx="4"/>
          </p:nvPr>
        </p:nvSpPr>
        <p:spPr>
          <a:xfrm>
            <a:off x="4011405" y="1382713"/>
            <a:ext cx="1279922" cy="1706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1" name="Google Shape;31;p10"/>
          <p:cNvSpPr>
            <a:spLocks noGrp="1"/>
          </p:cNvSpPr>
          <p:nvPr>
            <p:ph type="pic" idx="5"/>
          </p:nvPr>
        </p:nvSpPr>
        <p:spPr>
          <a:xfrm>
            <a:off x="5431791" y="1382713"/>
            <a:ext cx="1279922" cy="1706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2" name="Google Shape;32;p10"/>
          <p:cNvSpPr>
            <a:spLocks noGrp="1"/>
          </p:cNvSpPr>
          <p:nvPr>
            <p:ph type="pic" idx="6"/>
          </p:nvPr>
        </p:nvSpPr>
        <p:spPr>
          <a:xfrm>
            <a:off x="6852178" y="1382713"/>
            <a:ext cx="1279922" cy="1706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10"/>
          <p:cNvSpPr>
            <a:spLocks noGrp="1"/>
          </p:cNvSpPr>
          <p:nvPr>
            <p:ph type="pic" idx="7"/>
          </p:nvPr>
        </p:nvSpPr>
        <p:spPr>
          <a:xfrm>
            <a:off x="1170632" y="3254259"/>
            <a:ext cx="1279922" cy="1706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4" name="Google Shape;34;p10"/>
          <p:cNvSpPr>
            <a:spLocks noGrp="1"/>
          </p:cNvSpPr>
          <p:nvPr>
            <p:ph type="pic" idx="8"/>
          </p:nvPr>
        </p:nvSpPr>
        <p:spPr>
          <a:xfrm>
            <a:off x="2591018" y="3254258"/>
            <a:ext cx="1279922" cy="1706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5" name="Google Shape;35;p10"/>
          <p:cNvSpPr>
            <a:spLocks noGrp="1"/>
          </p:cNvSpPr>
          <p:nvPr>
            <p:ph type="pic" idx="9"/>
          </p:nvPr>
        </p:nvSpPr>
        <p:spPr>
          <a:xfrm>
            <a:off x="4011405" y="3254258"/>
            <a:ext cx="1279922" cy="1706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6" name="Google Shape;36;p10"/>
          <p:cNvSpPr>
            <a:spLocks noGrp="1"/>
          </p:cNvSpPr>
          <p:nvPr>
            <p:ph type="pic" idx="13"/>
          </p:nvPr>
        </p:nvSpPr>
        <p:spPr>
          <a:xfrm>
            <a:off x="5431791" y="3254258"/>
            <a:ext cx="1279922" cy="1706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7" name="Google Shape;37;p10"/>
          <p:cNvSpPr>
            <a:spLocks noGrp="1"/>
          </p:cNvSpPr>
          <p:nvPr>
            <p:ph type="pic" idx="14"/>
          </p:nvPr>
        </p:nvSpPr>
        <p:spPr>
          <a:xfrm>
            <a:off x="6852178" y="3254258"/>
            <a:ext cx="1279922" cy="1706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91371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2F418FBF-A1B6-F04E-AC97-DB801E7A557C}" type="datetimeFigureOut">
              <a:rPr lang="fr-FR" smtClean="0"/>
              <a:t>07/12/2023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00AF98-84C3-7049-8CC1-2A5C8F5220E0}" type="slidenum">
              <a:rPr lang="fr-FR" smtClean="0"/>
              <a:t>‹N°›</a:t>
            </a:fld>
            <a:endParaRPr lang="fr-FR"/>
          </a:p>
        </p:txBody>
      </p:sp>
    </p:spTree>
    <p:extLst>
      <p:ext uri="{BB962C8B-B14F-4D97-AF65-F5344CB8AC3E}">
        <p14:creationId xmlns:p14="http://schemas.microsoft.com/office/powerpoint/2010/main" val="1182773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F418FBF-A1B6-F04E-AC97-DB801E7A557C}" type="datetimeFigureOut">
              <a:rPr lang="fr-FR" smtClean="0"/>
              <a:t>07/12/2023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00AF98-84C3-7049-8CC1-2A5C8F5220E0}" type="slidenum">
              <a:rPr lang="fr-FR" smtClean="0"/>
              <a:t>‹N°›</a:t>
            </a:fld>
            <a:endParaRPr lang="fr-FR"/>
          </a:p>
        </p:txBody>
      </p:sp>
    </p:spTree>
    <p:extLst>
      <p:ext uri="{BB962C8B-B14F-4D97-AF65-F5344CB8AC3E}">
        <p14:creationId xmlns:p14="http://schemas.microsoft.com/office/powerpoint/2010/main" val="670145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fr-FR" sz="1800" b="0" strike="noStrike" spc="-1">
              <a:solidFill>
                <a:srgbClr val="000000"/>
              </a:solidFill>
              <a:latin typeface="Calibri"/>
            </a:endParaRPr>
          </a:p>
        </p:txBody>
      </p:sp>
      <p:sp>
        <p:nvSpPr>
          <p:cNvPr id="8" name="PlaceHolder 2"/>
          <p:cNvSpPr>
            <a:spLocks noGrp="1"/>
          </p:cNvSpPr>
          <p:nvPr>
            <p:ph/>
          </p:nvPr>
        </p:nvSpPr>
        <p:spPr>
          <a:xfrm>
            <a:off x="457200" y="1600200"/>
            <a:ext cx="8229240" cy="4525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67F69189-7237-40C2-A715-2D9C39650E3C}" type="slidenum">
              <a:t>‹N°›</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2F418FBF-A1B6-F04E-AC97-DB801E7A557C}" type="datetimeFigureOut">
              <a:rPr lang="fr-FR" smtClean="0"/>
              <a:t>07/12/2023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00AF98-84C3-7049-8CC1-2A5C8F5220E0}" type="slidenum">
              <a:rPr lang="fr-FR" smtClean="0"/>
              <a:t>‹N°›</a:t>
            </a:fld>
            <a:endParaRPr lang="fr-FR"/>
          </a:p>
        </p:txBody>
      </p:sp>
    </p:spTree>
    <p:extLst>
      <p:ext uri="{BB962C8B-B14F-4D97-AF65-F5344CB8AC3E}">
        <p14:creationId xmlns:p14="http://schemas.microsoft.com/office/powerpoint/2010/main" val="4053699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2F418FBF-A1B6-F04E-AC97-DB801E7A557C}" type="datetimeFigureOut">
              <a:rPr lang="fr-FR" smtClean="0"/>
              <a:t>07/12/2023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E00AF98-84C3-7049-8CC1-2A5C8F5220E0}" type="slidenum">
              <a:rPr lang="fr-FR" smtClean="0"/>
              <a:t>‹N°›</a:t>
            </a:fld>
            <a:endParaRPr lang="fr-FR"/>
          </a:p>
        </p:txBody>
      </p:sp>
    </p:spTree>
    <p:extLst>
      <p:ext uri="{BB962C8B-B14F-4D97-AF65-F5344CB8AC3E}">
        <p14:creationId xmlns:p14="http://schemas.microsoft.com/office/powerpoint/2010/main" val="1044565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2F418FBF-A1B6-F04E-AC97-DB801E7A557C}" type="datetimeFigureOut">
              <a:rPr lang="fr-FR" smtClean="0"/>
              <a:t>07/12/2023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E00AF98-84C3-7049-8CC1-2A5C8F5220E0}" type="slidenum">
              <a:rPr lang="fr-FR" smtClean="0"/>
              <a:t>‹N°›</a:t>
            </a:fld>
            <a:endParaRPr lang="fr-FR"/>
          </a:p>
        </p:txBody>
      </p:sp>
    </p:spTree>
    <p:extLst>
      <p:ext uri="{BB962C8B-B14F-4D97-AF65-F5344CB8AC3E}">
        <p14:creationId xmlns:p14="http://schemas.microsoft.com/office/powerpoint/2010/main" val="38002344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2F418FBF-A1B6-F04E-AC97-DB801E7A557C}" type="datetimeFigureOut">
              <a:rPr lang="fr-FR" smtClean="0"/>
              <a:t>07/12/2023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E00AF98-84C3-7049-8CC1-2A5C8F5220E0}" type="slidenum">
              <a:rPr lang="fr-FR" smtClean="0"/>
              <a:t>‹N°›</a:t>
            </a:fld>
            <a:endParaRPr lang="fr-FR"/>
          </a:p>
        </p:txBody>
      </p:sp>
    </p:spTree>
    <p:extLst>
      <p:ext uri="{BB962C8B-B14F-4D97-AF65-F5344CB8AC3E}">
        <p14:creationId xmlns:p14="http://schemas.microsoft.com/office/powerpoint/2010/main" val="610855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F418FBF-A1B6-F04E-AC97-DB801E7A557C}" type="datetimeFigureOut">
              <a:rPr lang="fr-FR" smtClean="0"/>
              <a:t>07/12/2023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E00AF98-84C3-7049-8CC1-2A5C8F5220E0}" type="slidenum">
              <a:rPr lang="fr-FR" smtClean="0"/>
              <a:t>‹N°›</a:t>
            </a:fld>
            <a:endParaRPr lang="fr-FR"/>
          </a:p>
        </p:txBody>
      </p:sp>
    </p:spTree>
    <p:extLst>
      <p:ext uri="{BB962C8B-B14F-4D97-AF65-F5344CB8AC3E}">
        <p14:creationId xmlns:p14="http://schemas.microsoft.com/office/powerpoint/2010/main" val="921345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2F418FBF-A1B6-F04E-AC97-DB801E7A557C}" type="datetimeFigureOut">
              <a:rPr lang="fr-FR" smtClean="0"/>
              <a:t>07/12/2023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E00AF98-84C3-7049-8CC1-2A5C8F5220E0}" type="slidenum">
              <a:rPr lang="fr-FR" smtClean="0"/>
              <a:t>‹N°›</a:t>
            </a:fld>
            <a:endParaRPr lang="fr-FR"/>
          </a:p>
        </p:txBody>
      </p:sp>
    </p:spTree>
    <p:extLst>
      <p:ext uri="{BB962C8B-B14F-4D97-AF65-F5344CB8AC3E}">
        <p14:creationId xmlns:p14="http://schemas.microsoft.com/office/powerpoint/2010/main" val="1579692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2F418FBF-A1B6-F04E-AC97-DB801E7A557C}" type="datetimeFigureOut">
              <a:rPr lang="fr-FR" smtClean="0"/>
              <a:t>07/12/2023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E00AF98-84C3-7049-8CC1-2A5C8F5220E0}" type="slidenum">
              <a:rPr lang="fr-FR" smtClean="0"/>
              <a:t>‹N°›</a:t>
            </a:fld>
            <a:endParaRPr lang="fr-FR"/>
          </a:p>
        </p:txBody>
      </p:sp>
    </p:spTree>
    <p:extLst>
      <p:ext uri="{BB962C8B-B14F-4D97-AF65-F5344CB8AC3E}">
        <p14:creationId xmlns:p14="http://schemas.microsoft.com/office/powerpoint/2010/main" val="314826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F418FBF-A1B6-F04E-AC97-DB801E7A557C}" type="datetimeFigureOut">
              <a:rPr lang="fr-FR" smtClean="0"/>
              <a:t>07/12/2023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00AF98-84C3-7049-8CC1-2A5C8F5220E0}" type="slidenum">
              <a:rPr lang="fr-FR" smtClean="0"/>
              <a:t>‹N°›</a:t>
            </a:fld>
            <a:endParaRPr lang="fr-FR"/>
          </a:p>
        </p:txBody>
      </p:sp>
    </p:spTree>
    <p:extLst>
      <p:ext uri="{BB962C8B-B14F-4D97-AF65-F5344CB8AC3E}">
        <p14:creationId xmlns:p14="http://schemas.microsoft.com/office/powerpoint/2010/main" val="38541631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F418FBF-A1B6-F04E-AC97-DB801E7A557C}" type="datetimeFigureOut">
              <a:rPr lang="fr-FR" smtClean="0"/>
              <a:t>07/12/2023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00AF98-84C3-7049-8CC1-2A5C8F5220E0}" type="slidenum">
              <a:rPr lang="fr-FR" smtClean="0"/>
              <a:t>‹N°›</a:t>
            </a:fld>
            <a:endParaRPr lang="fr-FR"/>
          </a:p>
        </p:txBody>
      </p:sp>
    </p:spTree>
    <p:extLst>
      <p:ext uri="{BB962C8B-B14F-4D97-AF65-F5344CB8AC3E}">
        <p14:creationId xmlns:p14="http://schemas.microsoft.com/office/powerpoint/2010/main" val="42804182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882858C-B6B2-4F02-A6F4-9E62B1CB7DB6}"/>
              </a:ext>
            </a:extLst>
          </p:cNvPr>
          <p:cNvSpPr>
            <a:spLocks noGrp="1"/>
          </p:cNvSpPr>
          <p:nvPr>
            <p:ph type="dt" sz="half" idx="10"/>
          </p:nvPr>
        </p:nvSpPr>
        <p:spPr/>
        <p:txBody>
          <a:bodyPr/>
          <a:lstStyle>
            <a:lvl1pPr>
              <a:defRPr/>
            </a:lvl1pPr>
          </a:lstStyle>
          <a:p>
            <a:pPr>
              <a:defRPr/>
            </a:pPr>
            <a:fld id="{8ECAC3E3-C08B-42AC-AFF8-82B079F4042D}" type="datetimeFigureOut">
              <a:rPr lang="en-US"/>
              <a:pPr>
                <a:defRPr/>
              </a:pPr>
              <a:t>12/7/2023</a:t>
            </a:fld>
            <a:endParaRPr lang="en-US"/>
          </a:p>
        </p:txBody>
      </p:sp>
      <p:sp>
        <p:nvSpPr>
          <p:cNvPr id="5" name="Footer Placeholder 4">
            <a:extLst>
              <a:ext uri="{FF2B5EF4-FFF2-40B4-BE49-F238E27FC236}">
                <a16:creationId xmlns:a16="http://schemas.microsoft.com/office/drawing/2014/main" id="{BE8EB331-6ADA-4809-AD7D-334FA8D548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5EBC23-5FB0-4391-ACD0-F763829B79AD}"/>
              </a:ext>
            </a:extLst>
          </p:cNvPr>
          <p:cNvSpPr>
            <a:spLocks noGrp="1"/>
          </p:cNvSpPr>
          <p:nvPr>
            <p:ph type="sldNum" sz="quarter" idx="12"/>
          </p:nvPr>
        </p:nvSpPr>
        <p:spPr/>
        <p:txBody>
          <a:bodyPr/>
          <a:lstStyle>
            <a:lvl1pPr>
              <a:defRPr/>
            </a:lvl1pPr>
          </a:lstStyle>
          <a:p>
            <a:pPr>
              <a:defRPr/>
            </a:pPr>
            <a:fld id="{11540A5F-21E9-4B25-B989-79F5935C65E6}" type="slidenum">
              <a:rPr lang="en-US"/>
              <a:pPr>
                <a:defRPr/>
              </a:pPr>
              <a:t>‹N°›</a:t>
            </a:fld>
            <a:endParaRPr lang="en-US"/>
          </a:p>
        </p:txBody>
      </p:sp>
    </p:spTree>
    <p:extLst>
      <p:ext uri="{BB962C8B-B14F-4D97-AF65-F5344CB8AC3E}">
        <p14:creationId xmlns:p14="http://schemas.microsoft.com/office/powerpoint/2010/main" val="475850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fr-FR" sz="1800" b="0" strike="noStrike" spc="-1">
              <a:solidFill>
                <a:srgbClr val="000000"/>
              </a:solidFill>
              <a:latin typeface="Calibri"/>
            </a:endParaRPr>
          </a:p>
        </p:txBody>
      </p:sp>
      <p:sp>
        <p:nvSpPr>
          <p:cNvPr id="10"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11"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8D76B446-9624-4B7E-A5F1-2C989B4A767A}" type="slidenum">
              <a:t>‹N°›</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022B372-6578-47B0-8541-E0CD2A4DDFBF}"/>
              </a:ext>
            </a:extLst>
          </p:cNvPr>
          <p:cNvSpPr>
            <a:spLocks noGrp="1"/>
          </p:cNvSpPr>
          <p:nvPr>
            <p:ph type="dt" sz="half" idx="10"/>
          </p:nvPr>
        </p:nvSpPr>
        <p:spPr/>
        <p:txBody>
          <a:bodyPr/>
          <a:lstStyle>
            <a:lvl1pPr>
              <a:defRPr/>
            </a:lvl1pPr>
          </a:lstStyle>
          <a:p>
            <a:pPr>
              <a:defRPr/>
            </a:pPr>
            <a:fld id="{965DC386-548C-4BD9-9165-511911002173}" type="datetimeFigureOut">
              <a:rPr lang="en-US"/>
              <a:pPr>
                <a:defRPr/>
              </a:pPr>
              <a:t>12/7/2023</a:t>
            </a:fld>
            <a:endParaRPr lang="en-US"/>
          </a:p>
        </p:txBody>
      </p:sp>
      <p:sp>
        <p:nvSpPr>
          <p:cNvPr id="5" name="Footer Placeholder 4">
            <a:extLst>
              <a:ext uri="{FF2B5EF4-FFF2-40B4-BE49-F238E27FC236}">
                <a16:creationId xmlns:a16="http://schemas.microsoft.com/office/drawing/2014/main" id="{C619FF52-4639-4A9F-A7B5-FDE4558F91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BDCBD0-9ACE-45AF-96F0-9DD199EE5D4D}"/>
              </a:ext>
            </a:extLst>
          </p:cNvPr>
          <p:cNvSpPr>
            <a:spLocks noGrp="1"/>
          </p:cNvSpPr>
          <p:nvPr>
            <p:ph type="sldNum" sz="quarter" idx="12"/>
          </p:nvPr>
        </p:nvSpPr>
        <p:spPr/>
        <p:txBody>
          <a:bodyPr/>
          <a:lstStyle>
            <a:lvl1pPr>
              <a:defRPr/>
            </a:lvl1pPr>
          </a:lstStyle>
          <a:p>
            <a:pPr>
              <a:defRPr/>
            </a:pPr>
            <a:fld id="{10CFAF3C-BA72-4B26-8B17-2A6D49D09D34}" type="slidenum">
              <a:rPr lang="en-US"/>
              <a:pPr>
                <a:defRPr/>
              </a:pPr>
              <a:t>‹N°›</a:t>
            </a:fld>
            <a:endParaRPr lang="en-US"/>
          </a:p>
        </p:txBody>
      </p:sp>
    </p:spTree>
    <p:extLst>
      <p:ext uri="{BB962C8B-B14F-4D97-AF65-F5344CB8AC3E}">
        <p14:creationId xmlns:p14="http://schemas.microsoft.com/office/powerpoint/2010/main" val="1472742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8BEC84-81F7-4BB6-AA7E-18C7D51CBF26}"/>
              </a:ext>
            </a:extLst>
          </p:cNvPr>
          <p:cNvSpPr>
            <a:spLocks noGrp="1"/>
          </p:cNvSpPr>
          <p:nvPr>
            <p:ph type="dt" sz="half" idx="10"/>
          </p:nvPr>
        </p:nvSpPr>
        <p:spPr/>
        <p:txBody>
          <a:bodyPr/>
          <a:lstStyle>
            <a:lvl1pPr>
              <a:defRPr/>
            </a:lvl1pPr>
          </a:lstStyle>
          <a:p>
            <a:pPr>
              <a:defRPr/>
            </a:pPr>
            <a:fld id="{38317EE8-6153-459F-9B9C-7B80D4D999D4}" type="datetimeFigureOut">
              <a:rPr lang="en-US"/>
              <a:pPr>
                <a:defRPr/>
              </a:pPr>
              <a:t>12/7/2023</a:t>
            </a:fld>
            <a:endParaRPr lang="en-US"/>
          </a:p>
        </p:txBody>
      </p:sp>
      <p:sp>
        <p:nvSpPr>
          <p:cNvPr id="5" name="Footer Placeholder 4">
            <a:extLst>
              <a:ext uri="{FF2B5EF4-FFF2-40B4-BE49-F238E27FC236}">
                <a16:creationId xmlns:a16="http://schemas.microsoft.com/office/drawing/2014/main" id="{FD258F81-D849-4AF8-8281-565A5F55FC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6A13CD-4434-41CB-90D2-E82C60968B9D}"/>
              </a:ext>
            </a:extLst>
          </p:cNvPr>
          <p:cNvSpPr>
            <a:spLocks noGrp="1"/>
          </p:cNvSpPr>
          <p:nvPr>
            <p:ph type="sldNum" sz="quarter" idx="12"/>
          </p:nvPr>
        </p:nvSpPr>
        <p:spPr/>
        <p:txBody>
          <a:bodyPr/>
          <a:lstStyle>
            <a:lvl1pPr>
              <a:defRPr/>
            </a:lvl1pPr>
          </a:lstStyle>
          <a:p>
            <a:pPr>
              <a:defRPr/>
            </a:pPr>
            <a:fld id="{B47EACA2-9BB0-4E95-88D0-8076B31A50EE}" type="slidenum">
              <a:rPr lang="en-US"/>
              <a:pPr>
                <a:defRPr/>
              </a:pPr>
              <a:t>‹N°›</a:t>
            </a:fld>
            <a:endParaRPr lang="en-US"/>
          </a:p>
        </p:txBody>
      </p:sp>
    </p:spTree>
    <p:extLst>
      <p:ext uri="{BB962C8B-B14F-4D97-AF65-F5344CB8AC3E}">
        <p14:creationId xmlns:p14="http://schemas.microsoft.com/office/powerpoint/2010/main" val="833716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7901FAF4-33C7-4435-8336-490B09C0AB4C}"/>
              </a:ext>
            </a:extLst>
          </p:cNvPr>
          <p:cNvSpPr>
            <a:spLocks noGrp="1"/>
          </p:cNvSpPr>
          <p:nvPr>
            <p:ph type="dt" sz="half" idx="10"/>
          </p:nvPr>
        </p:nvSpPr>
        <p:spPr/>
        <p:txBody>
          <a:bodyPr/>
          <a:lstStyle>
            <a:lvl1pPr>
              <a:defRPr/>
            </a:lvl1pPr>
          </a:lstStyle>
          <a:p>
            <a:pPr>
              <a:defRPr/>
            </a:pPr>
            <a:fld id="{C6E3EAE2-68FD-4FE3-96F4-9B174EB30311}" type="datetimeFigureOut">
              <a:rPr lang="en-US"/>
              <a:pPr>
                <a:defRPr/>
              </a:pPr>
              <a:t>12/7/2023</a:t>
            </a:fld>
            <a:endParaRPr lang="en-US"/>
          </a:p>
        </p:txBody>
      </p:sp>
      <p:sp>
        <p:nvSpPr>
          <p:cNvPr id="6" name="Footer Placeholder 4">
            <a:extLst>
              <a:ext uri="{FF2B5EF4-FFF2-40B4-BE49-F238E27FC236}">
                <a16:creationId xmlns:a16="http://schemas.microsoft.com/office/drawing/2014/main" id="{F5EDBBED-43BB-46C3-A1DA-EF1D8D6C10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A4106BA-45E6-4F1E-BD5F-2884D509C500}"/>
              </a:ext>
            </a:extLst>
          </p:cNvPr>
          <p:cNvSpPr>
            <a:spLocks noGrp="1"/>
          </p:cNvSpPr>
          <p:nvPr>
            <p:ph type="sldNum" sz="quarter" idx="12"/>
          </p:nvPr>
        </p:nvSpPr>
        <p:spPr/>
        <p:txBody>
          <a:bodyPr/>
          <a:lstStyle>
            <a:lvl1pPr>
              <a:defRPr/>
            </a:lvl1pPr>
          </a:lstStyle>
          <a:p>
            <a:pPr>
              <a:defRPr/>
            </a:pPr>
            <a:fld id="{88BFF8F7-DAB9-4E30-8DBD-61EE202BBE44}" type="slidenum">
              <a:rPr lang="en-US"/>
              <a:pPr>
                <a:defRPr/>
              </a:pPr>
              <a:t>‹N°›</a:t>
            </a:fld>
            <a:endParaRPr lang="en-US"/>
          </a:p>
        </p:txBody>
      </p:sp>
    </p:spTree>
    <p:extLst>
      <p:ext uri="{BB962C8B-B14F-4D97-AF65-F5344CB8AC3E}">
        <p14:creationId xmlns:p14="http://schemas.microsoft.com/office/powerpoint/2010/main" val="4090202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74EABC0A-9B0B-4E63-A2F3-7EF062593EBF}"/>
              </a:ext>
            </a:extLst>
          </p:cNvPr>
          <p:cNvSpPr>
            <a:spLocks noGrp="1"/>
          </p:cNvSpPr>
          <p:nvPr>
            <p:ph type="dt" sz="half" idx="10"/>
          </p:nvPr>
        </p:nvSpPr>
        <p:spPr/>
        <p:txBody>
          <a:bodyPr/>
          <a:lstStyle>
            <a:lvl1pPr>
              <a:defRPr/>
            </a:lvl1pPr>
          </a:lstStyle>
          <a:p>
            <a:pPr>
              <a:defRPr/>
            </a:pPr>
            <a:fld id="{84D575FB-931A-47B5-AD6C-D1F14A1F274D}" type="datetimeFigureOut">
              <a:rPr lang="en-US"/>
              <a:pPr>
                <a:defRPr/>
              </a:pPr>
              <a:t>12/7/2023</a:t>
            </a:fld>
            <a:endParaRPr lang="en-US"/>
          </a:p>
        </p:txBody>
      </p:sp>
      <p:sp>
        <p:nvSpPr>
          <p:cNvPr id="8" name="Footer Placeholder 4">
            <a:extLst>
              <a:ext uri="{FF2B5EF4-FFF2-40B4-BE49-F238E27FC236}">
                <a16:creationId xmlns:a16="http://schemas.microsoft.com/office/drawing/2014/main" id="{5218B8C3-6E91-45F5-BB2E-B4F76BBBD4E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4006D-9581-48FB-95D0-DEF8554F70EA}"/>
              </a:ext>
            </a:extLst>
          </p:cNvPr>
          <p:cNvSpPr>
            <a:spLocks noGrp="1"/>
          </p:cNvSpPr>
          <p:nvPr>
            <p:ph type="sldNum" sz="quarter" idx="12"/>
          </p:nvPr>
        </p:nvSpPr>
        <p:spPr/>
        <p:txBody>
          <a:bodyPr/>
          <a:lstStyle>
            <a:lvl1pPr>
              <a:defRPr/>
            </a:lvl1pPr>
          </a:lstStyle>
          <a:p>
            <a:pPr>
              <a:defRPr/>
            </a:pPr>
            <a:fld id="{FEDAFE81-86F7-4A1D-AF85-740DCE620824}" type="slidenum">
              <a:rPr lang="en-US"/>
              <a:pPr>
                <a:defRPr/>
              </a:pPr>
              <a:t>‹N°›</a:t>
            </a:fld>
            <a:endParaRPr lang="en-US"/>
          </a:p>
        </p:txBody>
      </p:sp>
    </p:spTree>
    <p:extLst>
      <p:ext uri="{BB962C8B-B14F-4D97-AF65-F5344CB8AC3E}">
        <p14:creationId xmlns:p14="http://schemas.microsoft.com/office/powerpoint/2010/main" val="36472175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21491384-9887-4A40-9D83-5EC9DE2DC489}"/>
              </a:ext>
            </a:extLst>
          </p:cNvPr>
          <p:cNvSpPr>
            <a:spLocks noGrp="1"/>
          </p:cNvSpPr>
          <p:nvPr>
            <p:ph type="dt" sz="half" idx="10"/>
          </p:nvPr>
        </p:nvSpPr>
        <p:spPr/>
        <p:txBody>
          <a:bodyPr/>
          <a:lstStyle>
            <a:lvl1pPr>
              <a:defRPr/>
            </a:lvl1pPr>
          </a:lstStyle>
          <a:p>
            <a:pPr>
              <a:defRPr/>
            </a:pPr>
            <a:fld id="{B3A757CC-260B-41F7-AE8E-B6293FBF3B1C}" type="datetimeFigureOut">
              <a:rPr lang="en-US"/>
              <a:pPr>
                <a:defRPr/>
              </a:pPr>
              <a:t>12/7/2023</a:t>
            </a:fld>
            <a:endParaRPr lang="en-US"/>
          </a:p>
        </p:txBody>
      </p:sp>
      <p:sp>
        <p:nvSpPr>
          <p:cNvPr id="4" name="Footer Placeholder 4">
            <a:extLst>
              <a:ext uri="{FF2B5EF4-FFF2-40B4-BE49-F238E27FC236}">
                <a16:creationId xmlns:a16="http://schemas.microsoft.com/office/drawing/2014/main" id="{4156C61F-6554-4940-8C9C-B3F06AD7CFE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C99B822-C8E4-4F1A-A42D-A6557D1D8FC2}"/>
              </a:ext>
            </a:extLst>
          </p:cNvPr>
          <p:cNvSpPr>
            <a:spLocks noGrp="1"/>
          </p:cNvSpPr>
          <p:nvPr>
            <p:ph type="sldNum" sz="quarter" idx="12"/>
          </p:nvPr>
        </p:nvSpPr>
        <p:spPr/>
        <p:txBody>
          <a:bodyPr/>
          <a:lstStyle>
            <a:lvl1pPr>
              <a:defRPr/>
            </a:lvl1pPr>
          </a:lstStyle>
          <a:p>
            <a:pPr>
              <a:defRPr/>
            </a:pPr>
            <a:fld id="{DCED9893-AFD9-4CF2-9A32-602DA16E810D}" type="slidenum">
              <a:rPr lang="en-US"/>
              <a:pPr>
                <a:defRPr/>
              </a:pPr>
              <a:t>‹N°›</a:t>
            </a:fld>
            <a:endParaRPr lang="en-US"/>
          </a:p>
        </p:txBody>
      </p:sp>
    </p:spTree>
    <p:extLst>
      <p:ext uri="{BB962C8B-B14F-4D97-AF65-F5344CB8AC3E}">
        <p14:creationId xmlns:p14="http://schemas.microsoft.com/office/powerpoint/2010/main" val="18311515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1FA2A26-4D70-446C-AAC8-DF517742497A}"/>
              </a:ext>
            </a:extLst>
          </p:cNvPr>
          <p:cNvSpPr>
            <a:spLocks noGrp="1"/>
          </p:cNvSpPr>
          <p:nvPr>
            <p:ph type="dt" sz="half" idx="10"/>
          </p:nvPr>
        </p:nvSpPr>
        <p:spPr/>
        <p:txBody>
          <a:bodyPr/>
          <a:lstStyle>
            <a:lvl1pPr>
              <a:defRPr/>
            </a:lvl1pPr>
          </a:lstStyle>
          <a:p>
            <a:pPr>
              <a:defRPr/>
            </a:pPr>
            <a:fld id="{B4F838C4-9EFB-4A59-8582-75083DBBA10E}" type="datetimeFigureOut">
              <a:rPr lang="en-US"/>
              <a:pPr>
                <a:defRPr/>
              </a:pPr>
              <a:t>12/7/2023</a:t>
            </a:fld>
            <a:endParaRPr lang="en-US"/>
          </a:p>
        </p:txBody>
      </p:sp>
      <p:sp>
        <p:nvSpPr>
          <p:cNvPr id="3" name="Footer Placeholder 4">
            <a:extLst>
              <a:ext uri="{FF2B5EF4-FFF2-40B4-BE49-F238E27FC236}">
                <a16:creationId xmlns:a16="http://schemas.microsoft.com/office/drawing/2014/main" id="{49348F76-B574-4AC6-A223-7A770C2F952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B6B8CE2-C591-4BDB-A619-59AC47D3084A}"/>
              </a:ext>
            </a:extLst>
          </p:cNvPr>
          <p:cNvSpPr>
            <a:spLocks noGrp="1"/>
          </p:cNvSpPr>
          <p:nvPr>
            <p:ph type="sldNum" sz="quarter" idx="12"/>
          </p:nvPr>
        </p:nvSpPr>
        <p:spPr/>
        <p:txBody>
          <a:bodyPr/>
          <a:lstStyle>
            <a:lvl1pPr>
              <a:defRPr/>
            </a:lvl1pPr>
          </a:lstStyle>
          <a:p>
            <a:pPr>
              <a:defRPr/>
            </a:pPr>
            <a:fld id="{A9B1B687-B44E-4A20-831D-ADBFAA96A8EC}" type="slidenum">
              <a:rPr lang="en-US"/>
              <a:pPr>
                <a:defRPr/>
              </a:pPr>
              <a:t>‹N°›</a:t>
            </a:fld>
            <a:endParaRPr lang="en-US"/>
          </a:p>
        </p:txBody>
      </p:sp>
    </p:spTree>
    <p:extLst>
      <p:ext uri="{BB962C8B-B14F-4D97-AF65-F5344CB8AC3E}">
        <p14:creationId xmlns:p14="http://schemas.microsoft.com/office/powerpoint/2010/main" val="29145941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3">
            <a:extLst>
              <a:ext uri="{FF2B5EF4-FFF2-40B4-BE49-F238E27FC236}">
                <a16:creationId xmlns:a16="http://schemas.microsoft.com/office/drawing/2014/main" id="{3CB9F672-1696-4B90-B1DD-32EBEC5000E4}"/>
              </a:ext>
            </a:extLst>
          </p:cNvPr>
          <p:cNvSpPr>
            <a:spLocks noGrp="1"/>
          </p:cNvSpPr>
          <p:nvPr>
            <p:ph type="dt" sz="half" idx="10"/>
          </p:nvPr>
        </p:nvSpPr>
        <p:spPr/>
        <p:txBody>
          <a:bodyPr/>
          <a:lstStyle>
            <a:lvl1pPr>
              <a:defRPr/>
            </a:lvl1pPr>
          </a:lstStyle>
          <a:p>
            <a:pPr>
              <a:defRPr/>
            </a:pPr>
            <a:fld id="{9BDC3E5E-005F-44A0-A748-69915424CB17}" type="datetimeFigureOut">
              <a:rPr lang="en-US"/>
              <a:pPr>
                <a:defRPr/>
              </a:pPr>
              <a:t>12/7/2023</a:t>
            </a:fld>
            <a:endParaRPr lang="en-US"/>
          </a:p>
        </p:txBody>
      </p:sp>
      <p:sp>
        <p:nvSpPr>
          <p:cNvPr id="6" name="Footer Placeholder 4">
            <a:extLst>
              <a:ext uri="{FF2B5EF4-FFF2-40B4-BE49-F238E27FC236}">
                <a16:creationId xmlns:a16="http://schemas.microsoft.com/office/drawing/2014/main" id="{1DEAEFAB-7D23-45AF-9D9B-122E5447A47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4C13290-5BE1-4C2A-82E2-E3C71CF2B60F}"/>
              </a:ext>
            </a:extLst>
          </p:cNvPr>
          <p:cNvSpPr>
            <a:spLocks noGrp="1"/>
          </p:cNvSpPr>
          <p:nvPr>
            <p:ph type="sldNum" sz="quarter" idx="12"/>
          </p:nvPr>
        </p:nvSpPr>
        <p:spPr/>
        <p:txBody>
          <a:bodyPr/>
          <a:lstStyle>
            <a:lvl1pPr>
              <a:defRPr/>
            </a:lvl1pPr>
          </a:lstStyle>
          <a:p>
            <a:pPr>
              <a:defRPr/>
            </a:pPr>
            <a:fld id="{51E461C6-6375-4933-8771-11FE94EF7622}" type="slidenum">
              <a:rPr lang="en-US"/>
              <a:pPr>
                <a:defRPr/>
              </a:pPr>
              <a:t>‹N°›</a:t>
            </a:fld>
            <a:endParaRPr lang="en-US"/>
          </a:p>
        </p:txBody>
      </p:sp>
    </p:spTree>
    <p:extLst>
      <p:ext uri="{BB962C8B-B14F-4D97-AF65-F5344CB8AC3E}">
        <p14:creationId xmlns:p14="http://schemas.microsoft.com/office/powerpoint/2010/main" val="544278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3">
            <a:extLst>
              <a:ext uri="{FF2B5EF4-FFF2-40B4-BE49-F238E27FC236}">
                <a16:creationId xmlns:a16="http://schemas.microsoft.com/office/drawing/2014/main" id="{39C96F86-D8EA-4E99-BFC9-41BE56B32976}"/>
              </a:ext>
            </a:extLst>
          </p:cNvPr>
          <p:cNvSpPr>
            <a:spLocks noGrp="1"/>
          </p:cNvSpPr>
          <p:nvPr>
            <p:ph type="dt" sz="half" idx="10"/>
          </p:nvPr>
        </p:nvSpPr>
        <p:spPr/>
        <p:txBody>
          <a:bodyPr/>
          <a:lstStyle>
            <a:lvl1pPr>
              <a:defRPr/>
            </a:lvl1pPr>
          </a:lstStyle>
          <a:p>
            <a:pPr>
              <a:defRPr/>
            </a:pPr>
            <a:fld id="{B707C8D3-CA1B-4D98-A21F-00F0378169D5}" type="datetimeFigureOut">
              <a:rPr lang="en-US"/>
              <a:pPr>
                <a:defRPr/>
              </a:pPr>
              <a:t>12/7/2023</a:t>
            </a:fld>
            <a:endParaRPr lang="en-US"/>
          </a:p>
        </p:txBody>
      </p:sp>
      <p:sp>
        <p:nvSpPr>
          <p:cNvPr id="6" name="Footer Placeholder 4">
            <a:extLst>
              <a:ext uri="{FF2B5EF4-FFF2-40B4-BE49-F238E27FC236}">
                <a16:creationId xmlns:a16="http://schemas.microsoft.com/office/drawing/2014/main" id="{8DFA5768-CA2E-4F99-97B5-C96127FA51C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6D86FE-59FC-475F-868D-2A47E640A74D}"/>
              </a:ext>
            </a:extLst>
          </p:cNvPr>
          <p:cNvSpPr>
            <a:spLocks noGrp="1"/>
          </p:cNvSpPr>
          <p:nvPr>
            <p:ph type="sldNum" sz="quarter" idx="12"/>
          </p:nvPr>
        </p:nvSpPr>
        <p:spPr/>
        <p:txBody>
          <a:bodyPr/>
          <a:lstStyle>
            <a:lvl1pPr>
              <a:defRPr/>
            </a:lvl1pPr>
          </a:lstStyle>
          <a:p>
            <a:pPr>
              <a:defRPr/>
            </a:pPr>
            <a:fld id="{DEE9D95E-B6B9-4ECB-9E62-54A9CEE02818}" type="slidenum">
              <a:rPr lang="en-US"/>
              <a:pPr>
                <a:defRPr/>
              </a:pPr>
              <a:t>‹N°›</a:t>
            </a:fld>
            <a:endParaRPr lang="en-US"/>
          </a:p>
        </p:txBody>
      </p:sp>
    </p:spTree>
    <p:extLst>
      <p:ext uri="{BB962C8B-B14F-4D97-AF65-F5344CB8AC3E}">
        <p14:creationId xmlns:p14="http://schemas.microsoft.com/office/powerpoint/2010/main" val="31775048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A32566-B481-43DC-A497-39C7F952EB42}"/>
              </a:ext>
            </a:extLst>
          </p:cNvPr>
          <p:cNvSpPr>
            <a:spLocks noGrp="1"/>
          </p:cNvSpPr>
          <p:nvPr>
            <p:ph type="dt" sz="half" idx="10"/>
          </p:nvPr>
        </p:nvSpPr>
        <p:spPr/>
        <p:txBody>
          <a:bodyPr/>
          <a:lstStyle>
            <a:lvl1pPr>
              <a:defRPr/>
            </a:lvl1pPr>
          </a:lstStyle>
          <a:p>
            <a:pPr>
              <a:defRPr/>
            </a:pPr>
            <a:fld id="{518FA7BE-ECBB-44B1-8757-4BA3DB8664B5}" type="datetimeFigureOut">
              <a:rPr lang="en-US"/>
              <a:pPr>
                <a:defRPr/>
              </a:pPr>
              <a:t>12/7/2023</a:t>
            </a:fld>
            <a:endParaRPr lang="en-US"/>
          </a:p>
        </p:txBody>
      </p:sp>
      <p:sp>
        <p:nvSpPr>
          <p:cNvPr id="5" name="Footer Placeholder 4">
            <a:extLst>
              <a:ext uri="{FF2B5EF4-FFF2-40B4-BE49-F238E27FC236}">
                <a16:creationId xmlns:a16="http://schemas.microsoft.com/office/drawing/2014/main" id="{056C4CB4-427B-4DDF-B148-A370F2B68F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B71BA5-746B-460D-9AC6-7C8BED8E287D}"/>
              </a:ext>
            </a:extLst>
          </p:cNvPr>
          <p:cNvSpPr>
            <a:spLocks noGrp="1"/>
          </p:cNvSpPr>
          <p:nvPr>
            <p:ph type="sldNum" sz="quarter" idx="12"/>
          </p:nvPr>
        </p:nvSpPr>
        <p:spPr/>
        <p:txBody>
          <a:bodyPr/>
          <a:lstStyle>
            <a:lvl1pPr>
              <a:defRPr/>
            </a:lvl1pPr>
          </a:lstStyle>
          <a:p>
            <a:pPr>
              <a:defRPr/>
            </a:pPr>
            <a:fld id="{2B9C7E2B-0265-4275-8FCE-9BE1EC1A8DEB}" type="slidenum">
              <a:rPr lang="en-US"/>
              <a:pPr>
                <a:defRPr/>
              </a:pPr>
              <a:t>‹N°›</a:t>
            </a:fld>
            <a:endParaRPr lang="en-US"/>
          </a:p>
        </p:txBody>
      </p:sp>
    </p:spTree>
    <p:extLst>
      <p:ext uri="{BB962C8B-B14F-4D97-AF65-F5344CB8AC3E}">
        <p14:creationId xmlns:p14="http://schemas.microsoft.com/office/powerpoint/2010/main" val="34297926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328D36-577B-4820-9938-8BF594EDB098}"/>
              </a:ext>
            </a:extLst>
          </p:cNvPr>
          <p:cNvSpPr>
            <a:spLocks noGrp="1"/>
          </p:cNvSpPr>
          <p:nvPr>
            <p:ph type="dt" sz="half" idx="10"/>
          </p:nvPr>
        </p:nvSpPr>
        <p:spPr/>
        <p:txBody>
          <a:bodyPr/>
          <a:lstStyle>
            <a:lvl1pPr>
              <a:defRPr/>
            </a:lvl1pPr>
          </a:lstStyle>
          <a:p>
            <a:pPr>
              <a:defRPr/>
            </a:pPr>
            <a:fld id="{95EF5AE1-CC7A-40DD-BE04-0042E701215D}" type="datetimeFigureOut">
              <a:rPr lang="en-US"/>
              <a:pPr>
                <a:defRPr/>
              </a:pPr>
              <a:t>12/7/2023</a:t>
            </a:fld>
            <a:endParaRPr lang="en-US"/>
          </a:p>
        </p:txBody>
      </p:sp>
      <p:sp>
        <p:nvSpPr>
          <p:cNvPr id="5" name="Footer Placeholder 4">
            <a:extLst>
              <a:ext uri="{FF2B5EF4-FFF2-40B4-BE49-F238E27FC236}">
                <a16:creationId xmlns:a16="http://schemas.microsoft.com/office/drawing/2014/main" id="{0E08E3B6-40AE-45C5-B49D-460623AD87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A70756-A145-4E16-AF9A-D583024B53D8}"/>
              </a:ext>
            </a:extLst>
          </p:cNvPr>
          <p:cNvSpPr>
            <a:spLocks noGrp="1"/>
          </p:cNvSpPr>
          <p:nvPr>
            <p:ph type="sldNum" sz="quarter" idx="12"/>
          </p:nvPr>
        </p:nvSpPr>
        <p:spPr/>
        <p:txBody>
          <a:bodyPr/>
          <a:lstStyle>
            <a:lvl1pPr>
              <a:defRPr/>
            </a:lvl1pPr>
          </a:lstStyle>
          <a:p>
            <a:pPr>
              <a:defRPr/>
            </a:pPr>
            <a:fld id="{BD4E3651-5FFF-4EE9-A298-2AB77B3D0C2F}" type="slidenum">
              <a:rPr lang="en-US"/>
              <a:pPr>
                <a:defRPr/>
              </a:pPr>
              <a:t>‹N°›</a:t>
            </a:fld>
            <a:endParaRPr lang="en-US"/>
          </a:p>
        </p:txBody>
      </p:sp>
    </p:spTree>
    <p:extLst>
      <p:ext uri="{BB962C8B-B14F-4D97-AF65-F5344CB8AC3E}">
        <p14:creationId xmlns:p14="http://schemas.microsoft.com/office/powerpoint/2010/main" val="1811664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fr-FR"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0AF9D606-3EFB-409C-A68D-46D7F77D05A3}" type="slidenum">
              <a:t>‹N°›</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0E5D4E56-85CE-4D07-8835-F90E312E8513}" type="slidenum">
              <a:t>‹N°›</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fr-FR" sz="1800" b="0" strike="noStrike" spc="-1">
              <a:solidFill>
                <a:srgbClr val="000000"/>
              </a:solidFill>
              <a:latin typeface="Calibri"/>
            </a:endParaRPr>
          </a:p>
        </p:txBody>
      </p:sp>
      <p:sp>
        <p:nvSpPr>
          <p:cNvPr id="15"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16"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17"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C9392623-2E11-4CE7-8F2E-13928AB627AD}" type="slidenum">
              <a:t>‹N°›</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fr-FR" sz="1800" b="0" strike="noStrike" spc="-1">
              <a:solidFill>
                <a:srgbClr val="000000"/>
              </a:solidFill>
              <a:latin typeface="Calibri"/>
            </a:endParaRPr>
          </a:p>
        </p:txBody>
      </p:sp>
      <p:sp>
        <p:nvSpPr>
          <p:cNvPr id="19"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20"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21" name="PlaceHolder 4"/>
          <p:cNvSpPr>
            <a:spLocks noGrp="1"/>
          </p:cNvSpPr>
          <p:nvPr>
            <p:ph/>
          </p:nvPr>
        </p:nvSpPr>
        <p:spPr>
          <a:xfrm>
            <a:off x="4674240" y="3964320"/>
            <a:ext cx="40158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2F34E7E4-6BF7-415A-ADB7-F96899BB3C68}" type="slidenum">
              <a:t>‹N°›</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fr-FR" sz="1800" b="0" strike="noStrike" spc="-1">
              <a:solidFill>
                <a:srgbClr val="000000"/>
              </a:solidFill>
              <a:latin typeface="Calibri"/>
            </a:endParaRPr>
          </a:p>
        </p:txBody>
      </p:sp>
      <p:sp>
        <p:nvSpPr>
          <p:cNvPr id="23"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24"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25" name="PlaceHolder 4"/>
          <p:cNvSpPr>
            <a:spLocks noGrp="1"/>
          </p:cNvSpPr>
          <p:nvPr>
            <p:ph/>
          </p:nvPr>
        </p:nvSpPr>
        <p:spPr>
          <a:xfrm>
            <a:off x="457200" y="3964320"/>
            <a:ext cx="8229240" cy="2158560"/>
          </a:xfrm>
          <a:prstGeom prst="rect">
            <a:avLst/>
          </a:prstGeom>
          <a:noFill/>
          <a:ln w="0">
            <a:noFill/>
          </a:ln>
        </p:spPr>
        <p:txBody>
          <a:bodyPr lIns="0" tIns="0" rIns="0" bIns="0" anchor="t">
            <a:normAutofit/>
          </a:bodyPr>
          <a:lstStyle/>
          <a:p>
            <a:endParaRPr lang="fr-FR" sz="32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38E80266-AE82-4FAF-A722-0E4433C81BB1}" type="slidenum">
              <a:t>‹N°›</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520"/>
          </a:xfrm>
          <a:prstGeom prst="rect">
            <a:avLst/>
          </a:prstGeom>
          <a:noFill/>
          <a:ln w="0">
            <a:noFill/>
          </a:ln>
        </p:spPr>
        <p:txBody>
          <a:bodyPr anchor="ctr">
            <a:noAutofit/>
          </a:bodyPr>
          <a:lstStyle/>
          <a:p>
            <a:pPr algn="ctr">
              <a:lnSpc>
                <a:spcPct val="100000"/>
              </a:lnSpc>
              <a:buNone/>
            </a:pPr>
            <a:r>
              <a:rPr lang="fr-FR" sz="4400" b="0" strike="noStrike" spc="-1">
                <a:solidFill>
                  <a:srgbClr val="000000"/>
                </a:solidFill>
                <a:latin typeface="Calibri"/>
              </a:rPr>
              <a:t>Cliquez et modifiez le titre</a:t>
            </a:r>
          </a:p>
        </p:txBody>
      </p:sp>
      <p:sp>
        <p:nvSpPr>
          <p:cNvPr id="6" name="PlaceHolder 2"/>
          <p:cNvSpPr>
            <a:spLocks noGrp="1"/>
          </p:cNvSpPr>
          <p:nvPr>
            <p:ph type="dt" idx="1"/>
          </p:nvPr>
        </p:nvSpPr>
        <p:spPr>
          <a:xfrm>
            <a:off x="457200" y="6356520"/>
            <a:ext cx="2133360" cy="364680"/>
          </a:xfrm>
          <a:prstGeom prst="rect">
            <a:avLst/>
          </a:prstGeom>
          <a:noFill/>
          <a:ln w="0">
            <a:noFill/>
          </a:ln>
        </p:spPr>
        <p:txBody>
          <a:bodyPr anchor="ctr">
            <a:noAutofit/>
          </a:bodyPr>
          <a:lstStyle>
            <a:lvl1pPr>
              <a:lnSpc>
                <a:spcPct val="100000"/>
              </a:lnSpc>
              <a:buNone/>
              <a:defRPr lang="fr-FR" sz="1200" b="0" strike="noStrike" spc="-1">
                <a:solidFill>
                  <a:srgbClr val="8B8B8B"/>
                </a:solidFill>
                <a:latin typeface="Calibri"/>
              </a:defRPr>
            </a:lvl1pPr>
          </a:lstStyle>
          <a:p>
            <a:pPr>
              <a:lnSpc>
                <a:spcPct val="100000"/>
              </a:lnSpc>
              <a:buNone/>
            </a:pPr>
            <a:r>
              <a:rPr lang="fr-FR" sz="1200" b="0" strike="noStrike" spc="-1">
                <a:solidFill>
                  <a:srgbClr val="8B8B8B"/>
                </a:solidFill>
                <a:latin typeface="Calibri"/>
              </a:rPr>
              <a:t>&lt;date/heure&gt;</a:t>
            </a:r>
            <a:endParaRPr lang="fr-FR" sz="1200" b="0" strike="noStrike" spc="-1">
              <a:latin typeface="Times New Roman"/>
            </a:endParaRPr>
          </a:p>
        </p:txBody>
      </p:sp>
      <p:sp>
        <p:nvSpPr>
          <p:cNvPr id="2" name="PlaceHolder 3"/>
          <p:cNvSpPr>
            <a:spLocks noGrp="1"/>
          </p:cNvSpPr>
          <p:nvPr>
            <p:ph type="ftr" idx="2"/>
          </p:nvPr>
        </p:nvSpPr>
        <p:spPr>
          <a:xfrm>
            <a:off x="3124080" y="6356520"/>
            <a:ext cx="2895120" cy="364680"/>
          </a:xfrm>
          <a:prstGeom prst="rect">
            <a:avLst/>
          </a:prstGeom>
          <a:noFill/>
          <a:ln w="0">
            <a:noFill/>
          </a:ln>
        </p:spPr>
        <p:txBody>
          <a:bodyPr anchor="ctr">
            <a:noAutofit/>
          </a:bodyPr>
          <a:lstStyle>
            <a:lvl1pPr algn="ctr">
              <a:buNone/>
              <a:defRPr lang="fr-FR" sz="1400" b="0" strike="noStrike" spc="-1">
                <a:latin typeface="Times New Roman"/>
              </a:defRPr>
            </a:lvl1pPr>
          </a:lstStyle>
          <a:p>
            <a:pPr algn="ctr">
              <a:buNone/>
            </a:pPr>
            <a:r>
              <a:rPr lang="fr-FR" sz="1400" b="0" strike="noStrike" spc="-1">
                <a:latin typeface="Times New Roman"/>
              </a:rPr>
              <a:t>&lt;pied de page&gt;</a:t>
            </a:r>
          </a:p>
        </p:txBody>
      </p:sp>
      <p:sp>
        <p:nvSpPr>
          <p:cNvPr id="3" name="PlaceHolder 4"/>
          <p:cNvSpPr>
            <a:spLocks noGrp="1"/>
          </p:cNvSpPr>
          <p:nvPr>
            <p:ph type="sldNum" idx="3"/>
          </p:nvPr>
        </p:nvSpPr>
        <p:spPr>
          <a:xfrm>
            <a:off x="6553080" y="6356520"/>
            <a:ext cx="2133360" cy="364680"/>
          </a:xfrm>
          <a:prstGeom prst="rect">
            <a:avLst/>
          </a:prstGeom>
          <a:noFill/>
          <a:ln w="0">
            <a:noFill/>
          </a:ln>
        </p:spPr>
        <p:txBody>
          <a:bodyPr anchor="ctr">
            <a:noAutofit/>
          </a:bodyPr>
          <a:lstStyle>
            <a:lvl1pPr algn="r">
              <a:lnSpc>
                <a:spcPct val="100000"/>
              </a:lnSpc>
              <a:buNone/>
              <a:defRPr lang="fr-FR" sz="1200" b="0" strike="noStrike" spc="-1">
                <a:solidFill>
                  <a:srgbClr val="8B8B8B"/>
                </a:solidFill>
                <a:latin typeface="Calibri"/>
              </a:defRPr>
            </a:lvl1pPr>
          </a:lstStyle>
          <a:p>
            <a:pPr algn="r">
              <a:lnSpc>
                <a:spcPct val="100000"/>
              </a:lnSpc>
              <a:buNone/>
            </a:pPr>
            <a:fld id="{B347B65D-7A0B-476E-9D34-2DC848851183}" type="slidenum">
              <a:rPr lang="fr-FR" sz="1200" b="0" strike="noStrike" spc="-1">
                <a:solidFill>
                  <a:srgbClr val="8B8B8B"/>
                </a:solidFill>
                <a:latin typeface="Calibri"/>
              </a:rPr>
              <a:t>‹N°›</a:t>
            </a:fld>
            <a:endParaRPr lang="fr-FR" sz="1200" b="0" strike="noStrike" spc="-1">
              <a:latin typeface="Times New Roman"/>
            </a:endParaRPr>
          </a:p>
        </p:txBody>
      </p:sp>
      <p:sp>
        <p:nvSpPr>
          <p:cNvPr id="4"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strike="noStrike" spc="-1">
                <a:solidFill>
                  <a:srgbClr val="000000"/>
                </a:solidFill>
                <a:latin typeface="Calibri"/>
              </a:rPr>
              <a:t>Cliquez pour éditer le format du plan de texte</a:t>
            </a:r>
          </a:p>
          <a:p>
            <a:pPr marL="864000" lvl="1" indent="-324000">
              <a:spcBef>
                <a:spcPts val="1134"/>
              </a:spcBef>
              <a:buClr>
                <a:srgbClr val="000000"/>
              </a:buClr>
              <a:buSzPct val="75000"/>
              <a:buFont typeface="Symbol" charset="2"/>
              <a:buChar char=""/>
            </a:pPr>
            <a:r>
              <a:rPr lang="fr-FR" sz="2400" b="0" strike="noStrike" spc="-1">
                <a:solidFill>
                  <a:srgbClr val="000000"/>
                </a:solidFill>
                <a:latin typeface="Calibri"/>
              </a:rPr>
              <a:t>Second niveau de plan</a:t>
            </a:r>
          </a:p>
          <a:p>
            <a:pPr marL="1296000" lvl="2" indent="-288000">
              <a:spcBef>
                <a:spcPts val="850"/>
              </a:spcBef>
              <a:buClr>
                <a:srgbClr val="000000"/>
              </a:buClr>
              <a:buSzPct val="45000"/>
              <a:buFont typeface="Wingdings" charset="2"/>
              <a:buChar char=""/>
            </a:pPr>
            <a:r>
              <a:rPr lang="fr-FR" sz="2000" b="0" strike="noStrike" spc="-1">
                <a:solidFill>
                  <a:srgbClr val="000000"/>
                </a:solidFill>
                <a:latin typeface="Calibri"/>
              </a:rPr>
              <a:t>Troisième niveau de plan</a:t>
            </a:r>
          </a:p>
          <a:p>
            <a:pPr marL="1728000" lvl="3" indent="-216000">
              <a:spcBef>
                <a:spcPts val="567"/>
              </a:spcBef>
              <a:buClr>
                <a:srgbClr val="000000"/>
              </a:buClr>
              <a:buSzPct val="75000"/>
              <a:buFont typeface="Symbol" charset="2"/>
              <a:buChar char=""/>
            </a:pPr>
            <a:r>
              <a:rPr lang="fr-FR" sz="2000" b="0" strike="noStrike" spc="-1">
                <a:solidFill>
                  <a:srgbClr val="000000"/>
                </a:solidFill>
                <a:latin typeface="Calibri"/>
              </a:rPr>
              <a:t>Quatrième niveau de plan</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Calibri"/>
              </a:rPr>
              <a:t>Cinquième niveau de plan</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Calibri"/>
              </a:rPr>
              <a:t>Sixième niveau de plan</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algn="ctr">
              <a:lnSpc>
                <a:spcPct val="100000"/>
              </a:lnSpc>
              <a:buNone/>
            </a:pPr>
            <a:r>
              <a:rPr lang="fr-FR" sz="4400" b="0" strike="noStrike" spc="-1">
                <a:solidFill>
                  <a:srgbClr val="000000"/>
                </a:solidFill>
                <a:latin typeface="Calibri"/>
              </a:rPr>
              <a:t>Cliquez et modifiez le titre</a:t>
            </a:r>
          </a:p>
        </p:txBody>
      </p:sp>
      <p:sp>
        <p:nvSpPr>
          <p:cNvPr id="42" name="PlaceHolder 2"/>
          <p:cNvSpPr>
            <a:spLocks noGrp="1"/>
          </p:cNvSpPr>
          <p:nvPr>
            <p:ph type="body"/>
          </p:nvPr>
        </p:nvSpPr>
        <p:spPr>
          <a:xfrm>
            <a:off x="457200" y="1600200"/>
            <a:ext cx="8229240" cy="4525560"/>
          </a:xfrm>
          <a:prstGeom prst="rect">
            <a:avLst/>
          </a:prstGeom>
          <a:noFill/>
          <a:ln w="0">
            <a:noFill/>
          </a:ln>
        </p:spPr>
        <p:txBody>
          <a:bodyPr anchor="t">
            <a:noAutofit/>
          </a:bodyPr>
          <a:lstStyle/>
          <a:p>
            <a:pPr marL="343080" indent="-343080">
              <a:lnSpc>
                <a:spcPct val="100000"/>
              </a:lnSpc>
              <a:spcBef>
                <a:spcPts val="641"/>
              </a:spcBef>
              <a:buClr>
                <a:srgbClr val="000000"/>
              </a:buClr>
              <a:buFont typeface="Arial"/>
              <a:buChar char="•"/>
            </a:pPr>
            <a:r>
              <a:rPr lang="fr-FR" sz="3200" b="0" strike="noStrike" spc="-1">
                <a:solidFill>
                  <a:srgbClr val="000000"/>
                </a:solidFill>
                <a:latin typeface="Calibri"/>
              </a:rPr>
              <a:t>Cliquez pour modifier les styles du texte du masque</a:t>
            </a:r>
          </a:p>
          <a:p>
            <a:pPr marL="743040" lvl="1" indent="-285840">
              <a:lnSpc>
                <a:spcPct val="100000"/>
              </a:lnSpc>
              <a:spcBef>
                <a:spcPts val="561"/>
              </a:spcBef>
              <a:buClr>
                <a:srgbClr val="000000"/>
              </a:buClr>
              <a:buFont typeface="Arial"/>
              <a:buChar char="–"/>
            </a:pPr>
            <a:r>
              <a:rPr lang="fr-FR" sz="2800" b="0" strike="noStrike" spc="-1">
                <a:solidFill>
                  <a:srgbClr val="000000"/>
                </a:solidFill>
                <a:latin typeface="Calibri"/>
              </a:rPr>
              <a:t>Deuxième niveau</a:t>
            </a:r>
          </a:p>
          <a:p>
            <a:pPr marL="1143000" lvl="2" indent="-228600">
              <a:lnSpc>
                <a:spcPct val="100000"/>
              </a:lnSpc>
              <a:spcBef>
                <a:spcPts val="479"/>
              </a:spcBef>
              <a:buClr>
                <a:srgbClr val="000000"/>
              </a:buClr>
              <a:buFont typeface="Arial"/>
              <a:buChar char="•"/>
            </a:pPr>
            <a:r>
              <a:rPr lang="fr-FR" sz="2400" b="0" strike="noStrike" spc="-1">
                <a:solidFill>
                  <a:srgbClr val="000000"/>
                </a:solidFill>
                <a:latin typeface="Calibri"/>
              </a:rPr>
              <a:t>Troisième niveau</a:t>
            </a:r>
          </a:p>
          <a:p>
            <a:pPr marL="1600200" lvl="3" indent="-228600">
              <a:lnSpc>
                <a:spcPct val="100000"/>
              </a:lnSpc>
              <a:spcBef>
                <a:spcPts val="400"/>
              </a:spcBef>
              <a:buClr>
                <a:srgbClr val="000000"/>
              </a:buClr>
              <a:buFont typeface="Arial"/>
              <a:buChar char="–"/>
            </a:pPr>
            <a:r>
              <a:rPr lang="fr-FR" sz="2000" b="0" strike="noStrike" spc="-1">
                <a:solidFill>
                  <a:srgbClr val="000000"/>
                </a:solidFill>
                <a:latin typeface="Calibri"/>
              </a:rPr>
              <a:t>Quatrième niveau</a:t>
            </a:r>
          </a:p>
          <a:p>
            <a:pPr marL="2057400" lvl="4" indent="-228600">
              <a:lnSpc>
                <a:spcPct val="100000"/>
              </a:lnSpc>
              <a:spcBef>
                <a:spcPts val="400"/>
              </a:spcBef>
              <a:buClr>
                <a:srgbClr val="000000"/>
              </a:buClr>
              <a:buFont typeface="Arial"/>
              <a:buChar char="»"/>
            </a:pPr>
            <a:r>
              <a:rPr lang="fr-FR" sz="2000" b="0" strike="noStrike" spc="-1">
                <a:solidFill>
                  <a:srgbClr val="000000"/>
                </a:solidFill>
                <a:latin typeface="Calibri"/>
              </a:rPr>
              <a:t>Cinquième niveau</a:t>
            </a:r>
          </a:p>
        </p:txBody>
      </p:sp>
      <p:sp>
        <p:nvSpPr>
          <p:cNvPr id="43" name="PlaceHolder 3"/>
          <p:cNvSpPr>
            <a:spLocks noGrp="1"/>
          </p:cNvSpPr>
          <p:nvPr>
            <p:ph type="dt" idx="4"/>
          </p:nvPr>
        </p:nvSpPr>
        <p:spPr>
          <a:xfrm>
            <a:off x="457200" y="6356520"/>
            <a:ext cx="2133360" cy="364680"/>
          </a:xfrm>
          <a:prstGeom prst="rect">
            <a:avLst/>
          </a:prstGeom>
          <a:noFill/>
          <a:ln w="0">
            <a:noFill/>
          </a:ln>
        </p:spPr>
        <p:txBody>
          <a:bodyPr anchor="ctr">
            <a:noAutofit/>
          </a:bodyPr>
          <a:lstStyle>
            <a:lvl1pPr>
              <a:lnSpc>
                <a:spcPct val="100000"/>
              </a:lnSpc>
              <a:buNone/>
              <a:defRPr lang="fr-FR" sz="1200" b="0" strike="noStrike" spc="-1">
                <a:solidFill>
                  <a:srgbClr val="8B8B8B"/>
                </a:solidFill>
                <a:latin typeface="Calibri"/>
              </a:defRPr>
            </a:lvl1pPr>
          </a:lstStyle>
          <a:p>
            <a:pPr>
              <a:lnSpc>
                <a:spcPct val="100000"/>
              </a:lnSpc>
              <a:buNone/>
            </a:pPr>
            <a:r>
              <a:rPr lang="fr-FR" sz="1200" b="0" strike="noStrike" spc="-1">
                <a:solidFill>
                  <a:srgbClr val="8B8B8B"/>
                </a:solidFill>
                <a:latin typeface="Calibri"/>
              </a:rPr>
              <a:t>&lt;date/heure&gt;</a:t>
            </a:r>
            <a:endParaRPr lang="fr-FR" sz="1200" b="0" strike="noStrike" spc="-1">
              <a:latin typeface="Times New Roman"/>
            </a:endParaRPr>
          </a:p>
        </p:txBody>
      </p:sp>
      <p:sp>
        <p:nvSpPr>
          <p:cNvPr id="44" name="PlaceHolder 4"/>
          <p:cNvSpPr>
            <a:spLocks noGrp="1"/>
          </p:cNvSpPr>
          <p:nvPr>
            <p:ph type="ftr" idx="5"/>
          </p:nvPr>
        </p:nvSpPr>
        <p:spPr>
          <a:xfrm>
            <a:off x="3124080" y="6356520"/>
            <a:ext cx="2895120" cy="364680"/>
          </a:xfrm>
          <a:prstGeom prst="rect">
            <a:avLst/>
          </a:prstGeom>
          <a:noFill/>
          <a:ln w="0">
            <a:noFill/>
          </a:ln>
        </p:spPr>
        <p:txBody>
          <a:bodyPr anchor="ctr">
            <a:noAutofit/>
          </a:bodyPr>
          <a:lstStyle>
            <a:lvl1pPr algn="ctr">
              <a:buNone/>
              <a:defRPr lang="fr-FR" sz="1400" b="0" strike="noStrike" spc="-1">
                <a:latin typeface="Times New Roman"/>
              </a:defRPr>
            </a:lvl1pPr>
          </a:lstStyle>
          <a:p>
            <a:pPr algn="ctr">
              <a:buNone/>
            </a:pPr>
            <a:r>
              <a:rPr lang="fr-FR" sz="1400" b="0" strike="noStrike" spc="-1">
                <a:latin typeface="Times New Roman"/>
              </a:rPr>
              <a:t>&lt;pied de page&gt;</a:t>
            </a:r>
          </a:p>
        </p:txBody>
      </p:sp>
      <p:sp>
        <p:nvSpPr>
          <p:cNvPr id="45" name="PlaceHolder 5"/>
          <p:cNvSpPr>
            <a:spLocks noGrp="1"/>
          </p:cNvSpPr>
          <p:nvPr>
            <p:ph type="sldNum" idx="6"/>
          </p:nvPr>
        </p:nvSpPr>
        <p:spPr>
          <a:xfrm>
            <a:off x="6553080" y="6356520"/>
            <a:ext cx="2133360" cy="364680"/>
          </a:xfrm>
          <a:prstGeom prst="rect">
            <a:avLst/>
          </a:prstGeom>
          <a:noFill/>
          <a:ln w="0">
            <a:noFill/>
          </a:ln>
        </p:spPr>
        <p:txBody>
          <a:bodyPr anchor="ctr">
            <a:noAutofit/>
          </a:bodyPr>
          <a:lstStyle>
            <a:lvl1pPr algn="r">
              <a:lnSpc>
                <a:spcPct val="100000"/>
              </a:lnSpc>
              <a:buNone/>
              <a:defRPr lang="fr-FR" sz="1200" b="0" strike="noStrike" spc="-1">
                <a:solidFill>
                  <a:srgbClr val="8B8B8B"/>
                </a:solidFill>
                <a:latin typeface="Calibri"/>
              </a:defRPr>
            </a:lvl1pPr>
          </a:lstStyle>
          <a:p>
            <a:pPr algn="r">
              <a:lnSpc>
                <a:spcPct val="100000"/>
              </a:lnSpc>
              <a:buNone/>
            </a:pPr>
            <a:fld id="{DFB103A2-892E-4B7A-8780-8C073631CA50}" type="slidenum">
              <a:rPr lang="fr-FR" sz="1200" b="0" strike="noStrike" spc="-1">
                <a:solidFill>
                  <a:srgbClr val="8B8B8B"/>
                </a:solidFill>
                <a:latin typeface="Calibri"/>
              </a:rPr>
              <a:t>‹N°›</a:t>
            </a:fld>
            <a:endParaRPr lang="fr-FR"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89" r:id="rId14"/>
    <p:sldLayoutId id="21474836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418FBF-A1B6-F04E-AC97-DB801E7A557C}" type="datetimeFigureOut">
              <a:rPr lang="fr-FR" smtClean="0"/>
              <a:t>07/12/2023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0AF98-84C3-7049-8CC1-2A5C8F5220E0}" type="slidenum">
              <a:rPr lang="fr-FR" smtClean="0"/>
              <a:t>‹N°›</a:t>
            </a:fld>
            <a:endParaRPr lang="fr-FR"/>
          </a:p>
        </p:txBody>
      </p:sp>
    </p:spTree>
    <p:extLst>
      <p:ext uri="{BB962C8B-B14F-4D97-AF65-F5344CB8AC3E}">
        <p14:creationId xmlns:p14="http://schemas.microsoft.com/office/powerpoint/2010/main" val="18680767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DDFE19D-0E4B-4888-AF8D-33DCE4B1292D}"/>
              </a:ext>
            </a:extLst>
          </p:cNvPr>
          <p:cNvSpPr>
            <a:spLocks noGrp="1" noChangeArrowheads="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fr-FR"/>
              <a:t>Click to edit Master title style</a:t>
            </a:r>
            <a:endParaRPr lang="en-US" altLang="fr-FR"/>
          </a:p>
        </p:txBody>
      </p:sp>
      <p:sp>
        <p:nvSpPr>
          <p:cNvPr id="1027" name="Text Placeholder 2">
            <a:extLst>
              <a:ext uri="{FF2B5EF4-FFF2-40B4-BE49-F238E27FC236}">
                <a16:creationId xmlns:a16="http://schemas.microsoft.com/office/drawing/2014/main" id="{BE9D7584-3F74-47B3-A139-EFDCCE73B1FF}"/>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fr-FR"/>
              <a:t>Click to edit Master text styles</a:t>
            </a:r>
          </a:p>
          <a:p>
            <a:pPr lvl="1"/>
            <a:r>
              <a:rPr lang="en-GB" altLang="fr-FR"/>
              <a:t>Second level</a:t>
            </a:r>
          </a:p>
          <a:p>
            <a:pPr lvl="2"/>
            <a:r>
              <a:rPr lang="en-GB" altLang="fr-FR"/>
              <a:t>Third level</a:t>
            </a:r>
          </a:p>
          <a:p>
            <a:pPr lvl="3"/>
            <a:r>
              <a:rPr lang="en-GB" altLang="fr-FR"/>
              <a:t>Fourth level</a:t>
            </a:r>
          </a:p>
          <a:p>
            <a:pPr lvl="4"/>
            <a:r>
              <a:rPr lang="en-GB" altLang="fr-FR"/>
              <a:t>Fifth level</a:t>
            </a:r>
            <a:endParaRPr lang="en-US" altLang="fr-FR"/>
          </a:p>
        </p:txBody>
      </p:sp>
      <p:sp>
        <p:nvSpPr>
          <p:cNvPr id="4" name="Date Placeholder 3">
            <a:extLst>
              <a:ext uri="{FF2B5EF4-FFF2-40B4-BE49-F238E27FC236}">
                <a16:creationId xmlns:a16="http://schemas.microsoft.com/office/drawing/2014/main" id="{16CCC6AC-EB63-49FD-866A-B4DBCC45DFA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4008C873-E22F-4476-8EFB-D463FCB092C3}" type="datetimeFigureOut">
              <a:rPr lang="en-US"/>
              <a:pPr>
                <a:defRPr/>
              </a:pPr>
              <a:t>12/7/2023</a:t>
            </a:fld>
            <a:endParaRPr lang="en-US"/>
          </a:p>
        </p:txBody>
      </p:sp>
      <p:sp>
        <p:nvSpPr>
          <p:cNvPr id="5" name="Footer Placeholder 4">
            <a:extLst>
              <a:ext uri="{FF2B5EF4-FFF2-40B4-BE49-F238E27FC236}">
                <a16:creationId xmlns:a16="http://schemas.microsoft.com/office/drawing/2014/main" id="{87EB9EE7-DDED-48C5-BF0E-109B602841D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8527993-6248-4653-8C5E-3E2A715660D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CB9BD82B-A556-4832-856D-5775B2AD1EE2}" type="slidenum">
              <a:rPr lang="en-US"/>
              <a:pPr>
                <a:defRPr/>
              </a:pPr>
              <a:t>‹N°›</a:t>
            </a:fld>
            <a:endParaRPr lang="en-US"/>
          </a:p>
        </p:txBody>
      </p:sp>
    </p:spTree>
    <p:extLst>
      <p:ext uri="{BB962C8B-B14F-4D97-AF65-F5344CB8AC3E}">
        <p14:creationId xmlns:p14="http://schemas.microsoft.com/office/powerpoint/2010/main" val="167897255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rtl="0" fontAlgn="base">
        <a:lnSpc>
          <a:spcPct val="90000"/>
        </a:lnSpc>
        <a:spcBef>
          <a:spcPct val="0"/>
        </a:spcBef>
        <a:spcAft>
          <a:spcPct val="0"/>
        </a:spcAft>
        <a:defRPr sz="3300" kern="1200">
          <a:solidFill>
            <a:schemeClr val="tx1"/>
          </a:solidFill>
          <a:latin typeface="+mj-lt"/>
          <a:ea typeface="+mj-ea"/>
          <a:cs typeface="+mj-cs"/>
        </a:defRPr>
      </a:lvl1pPr>
      <a:lvl2pPr algn="l" rtl="0" fontAlgn="base">
        <a:lnSpc>
          <a:spcPct val="90000"/>
        </a:lnSpc>
        <a:spcBef>
          <a:spcPct val="0"/>
        </a:spcBef>
        <a:spcAft>
          <a:spcPct val="0"/>
        </a:spcAft>
        <a:defRPr sz="3300">
          <a:solidFill>
            <a:schemeClr val="tx1"/>
          </a:solidFill>
          <a:latin typeface="Calibri Light" panose="020F0302020204030204" pitchFamily="34" charset="0"/>
        </a:defRPr>
      </a:lvl2pPr>
      <a:lvl3pPr algn="l" rtl="0" fontAlgn="base">
        <a:lnSpc>
          <a:spcPct val="90000"/>
        </a:lnSpc>
        <a:spcBef>
          <a:spcPct val="0"/>
        </a:spcBef>
        <a:spcAft>
          <a:spcPct val="0"/>
        </a:spcAft>
        <a:defRPr sz="3300">
          <a:solidFill>
            <a:schemeClr val="tx1"/>
          </a:solidFill>
          <a:latin typeface="Calibri Light" panose="020F0302020204030204" pitchFamily="34" charset="0"/>
        </a:defRPr>
      </a:lvl3pPr>
      <a:lvl4pPr algn="l" rtl="0" fontAlgn="base">
        <a:lnSpc>
          <a:spcPct val="90000"/>
        </a:lnSpc>
        <a:spcBef>
          <a:spcPct val="0"/>
        </a:spcBef>
        <a:spcAft>
          <a:spcPct val="0"/>
        </a:spcAft>
        <a:defRPr sz="3300">
          <a:solidFill>
            <a:schemeClr val="tx1"/>
          </a:solidFill>
          <a:latin typeface="Calibri Light" panose="020F0302020204030204" pitchFamily="34" charset="0"/>
        </a:defRPr>
      </a:lvl4pPr>
      <a:lvl5pPr algn="l" rtl="0" fontAlgn="base">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fontAlgn="base">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hyperlink" Target="https://www.agrra.org/coral-bleaching/" TargetMode="Externa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docs.google.com/forms/d/e/1FAIpQLSf_FtOAI8qzU5XlbvJ-8HVg2TJsSpSAAL1gKkSEHn20qZ70nw/viewform?vc=0&amp;c=0&amp;w=1&amp;flr=0" TargetMode="External"/><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www.soscorail.org/" TargetMode="External"/><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45.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5.jpe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legifrance.gouv.fr/jorf/id/JORFTEXT000047581102" TargetMode="External"/><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0.jpg"/><Relationship Id="rId4" Type="http://schemas.openxmlformats.org/officeDocument/2006/relationships/image" Target="../media/image9.jpe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2.xml"/><Relationship Id="rId7" Type="http://schemas.openxmlformats.org/officeDocument/2006/relationships/image" Target="../media/image15.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8.png"/><Relationship Id="rId4" Type="http://schemas.openxmlformats.org/officeDocument/2006/relationships/diagramQuickStyle" Target="../diagrams/quickStyle2.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Image 11"/>
          <p:cNvPicPr/>
          <p:nvPr/>
        </p:nvPicPr>
        <p:blipFill>
          <a:blip r:embed="rId3"/>
          <a:stretch/>
        </p:blipFill>
        <p:spPr>
          <a:xfrm>
            <a:off x="0" y="2077560"/>
            <a:ext cx="4433400" cy="3677400"/>
          </a:xfrm>
          <a:prstGeom prst="rect">
            <a:avLst/>
          </a:prstGeom>
          <a:ln w="0">
            <a:noFill/>
          </a:ln>
        </p:spPr>
      </p:pic>
      <p:pic>
        <p:nvPicPr>
          <p:cNvPr id="89" name="Image 15"/>
          <p:cNvPicPr/>
          <p:nvPr/>
        </p:nvPicPr>
        <p:blipFill>
          <a:blip r:embed="rId4"/>
          <a:stretch/>
        </p:blipFill>
        <p:spPr>
          <a:xfrm>
            <a:off x="3030120" y="1630080"/>
            <a:ext cx="4462560" cy="4124880"/>
          </a:xfrm>
          <a:prstGeom prst="rect">
            <a:avLst/>
          </a:prstGeom>
          <a:ln w="0">
            <a:noFill/>
          </a:ln>
        </p:spPr>
      </p:pic>
      <p:pic>
        <p:nvPicPr>
          <p:cNvPr id="90" name="Image 17"/>
          <p:cNvPicPr/>
          <p:nvPr/>
        </p:nvPicPr>
        <p:blipFill>
          <a:blip r:embed="rId5"/>
          <a:stretch/>
        </p:blipFill>
        <p:spPr>
          <a:xfrm>
            <a:off x="6113880" y="1436760"/>
            <a:ext cx="3058560" cy="4318200"/>
          </a:xfrm>
          <a:prstGeom prst="rect">
            <a:avLst/>
          </a:prstGeom>
          <a:ln w="0">
            <a:noFill/>
          </a:ln>
        </p:spPr>
      </p:pic>
      <p:pic>
        <p:nvPicPr>
          <p:cNvPr id="91" name="Image 3" descr="fond-couv-ifrecor1.png"/>
          <p:cNvPicPr/>
          <p:nvPr/>
        </p:nvPicPr>
        <p:blipFill>
          <a:blip r:embed="rId6"/>
          <a:stretch/>
        </p:blipFill>
        <p:spPr>
          <a:xfrm>
            <a:off x="0" y="-11160"/>
            <a:ext cx="9161280" cy="2567520"/>
          </a:xfrm>
          <a:prstGeom prst="rect">
            <a:avLst/>
          </a:prstGeom>
          <a:ln w="0">
            <a:noFill/>
          </a:ln>
        </p:spPr>
      </p:pic>
      <p:pic>
        <p:nvPicPr>
          <p:cNvPr id="92" name="Image 5" descr="logo-ifrecor.png"/>
          <p:cNvPicPr/>
          <p:nvPr/>
        </p:nvPicPr>
        <p:blipFill>
          <a:blip r:embed="rId7"/>
          <a:stretch/>
        </p:blipFill>
        <p:spPr>
          <a:xfrm>
            <a:off x="6222960" y="83160"/>
            <a:ext cx="3085200" cy="1546560"/>
          </a:xfrm>
          <a:prstGeom prst="rect">
            <a:avLst/>
          </a:prstGeom>
          <a:ln w="0">
            <a:noFill/>
          </a:ln>
        </p:spPr>
      </p:pic>
      <p:sp>
        <p:nvSpPr>
          <p:cNvPr id="93" name="PlaceHolder 1"/>
          <p:cNvSpPr>
            <a:spLocks noGrp="1"/>
          </p:cNvSpPr>
          <p:nvPr>
            <p:ph type="title"/>
          </p:nvPr>
        </p:nvSpPr>
        <p:spPr>
          <a:xfrm>
            <a:off x="121320" y="298080"/>
            <a:ext cx="6552360" cy="1469520"/>
          </a:xfrm>
          <a:prstGeom prst="rect">
            <a:avLst/>
          </a:prstGeom>
          <a:noFill/>
          <a:ln w="0">
            <a:noFill/>
          </a:ln>
        </p:spPr>
        <p:txBody>
          <a:bodyPr anchor="ctr">
            <a:normAutofit/>
          </a:bodyPr>
          <a:lstStyle/>
          <a:p>
            <a:pPr>
              <a:lnSpc>
                <a:spcPct val="100000"/>
              </a:lnSpc>
              <a:buNone/>
            </a:pPr>
            <a:r>
              <a:rPr lang="fr-FR" sz="3200" b="1" strike="noStrike" spc="-1" dirty="0">
                <a:solidFill>
                  <a:srgbClr val="FFFFFF"/>
                </a:solidFill>
                <a:latin typeface="Candara"/>
              </a:rPr>
              <a:t>Comité national de l’</a:t>
            </a:r>
            <a:r>
              <a:rPr lang="fr-FR" sz="3200" b="1" strike="noStrike" spc="-1" dirty="0" err="1">
                <a:solidFill>
                  <a:srgbClr val="FFFFFF"/>
                </a:solidFill>
                <a:latin typeface="Candara"/>
              </a:rPr>
              <a:t>Ifrecor</a:t>
            </a:r>
            <a:br>
              <a:rPr sz="1800" dirty="0"/>
            </a:br>
            <a:endParaRPr lang="fr-FR" sz="3200" b="0" strike="noStrike" spc="-1" dirty="0">
              <a:solidFill>
                <a:srgbClr val="000000"/>
              </a:solidFill>
              <a:latin typeface="Calibri"/>
            </a:endParaRPr>
          </a:p>
        </p:txBody>
      </p:sp>
      <p:sp>
        <p:nvSpPr>
          <p:cNvPr id="94" name="ZoneTexte 9"/>
          <p:cNvSpPr/>
          <p:nvPr/>
        </p:nvSpPr>
        <p:spPr>
          <a:xfrm>
            <a:off x="121320" y="5920920"/>
            <a:ext cx="51397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endParaRPr lang="fr-FR" sz="1800" b="0" strike="noStrike" spc="-1">
              <a:latin typeface="Arial"/>
            </a:endParaRPr>
          </a:p>
          <a:p>
            <a:pPr>
              <a:lnSpc>
                <a:spcPct val="100000"/>
              </a:lnSpc>
              <a:buNone/>
            </a:pPr>
            <a:r>
              <a:rPr lang="fr-FR" sz="1800" b="1" strike="noStrike" spc="-1">
                <a:solidFill>
                  <a:srgbClr val="000000"/>
                </a:solidFill>
                <a:latin typeface="Candara"/>
              </a:rPr>
              <a:t>Réunion du 7 décembre 2023 (visioconférence)</a:t>
            </a:r>
            <a:endParaRPr lang="fr-FR" sz="1800" b="0" strike="noStrike" spc="-1">
              <a:latin typeface="Arial"/>
            </a:endParaRPr>
          </a:p>
        </p:txBody>
      </p:sp>
      <p:pic>
        <p:nvPicPr>
          <p:cNvPr id="95" name="Image 13"/>
          <p:cNvPicPr/>
          <p:nvPr/>
        </p:nvPicPr>
        <p:blipFill>
          <a:blip r:embed="rId8"/>
          <a:stretch/>
        </p:blipFill>
        <p:spPr>
          <a:xfrm>
            <a:off x="7251120" y="5899320"/>
            <a:ext cx="1236600" cy="80460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 10" descr="fond-page-ifrecor1.png"/>
          <p:cNvPicPr/>
          <p:nvPr/>
        </p:nvPicPr>
        <p:blipFill>
          <a:blip r:embed="rId2"/>
          <a:stretch/>
        </p:blipFill>
        <p:spPr>
          <a:xfrm>
            <a:off x="0" y="5668200"/>
            <a:ext cx="9143640" cy="1212120"/>
          </a:xfrm>
          <a:prstGeom prst="rect">
            <a:avLst/>
          </a:prstGeom>
          <a:ln w="0">
            <a:noFill/>
          </a:ln>
        </p:spPr>
      </p:pic>
      <p:sp>
        <p:nvSpPr>
          <p:cNvPr id="97" name="Titre 1"/>
          <p:cNvSpPr/>
          <p:nvPr/>
        </p:nvSpPr>
        <p:spPr>
          <a:xfrm>
            <a:off x="405360" y="500400"/>
            <a:ext cx="6091560" cy="7664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anchor="ctr">
            <a:normAutofit/>
          </a:bodyPr>
          <a:lstStyle/>
          <a:p>
            <a:pPr>
              <a:lnSpc>
                <a:spcPts val="2999"/>
              </a:lnSpc>
              <a:buNone/>
            </a:pPr>
            <a:r>
              <a:rPr lang="fr-FR" sz="3500" b="1" strike="noStrike" spc="-1" dirty="0">
                <a:solidFill>
                  <a:srgbClr val="984807"/>
                </a:solidFill>
                <a:latin typeface="Candara"/>
              </a:rPr>
              <a:t>Comités et plans locaux</a:t>
            </a:r>
            <a:endParaRPr lang="fr-FR" sz="3500" b="0" strike="noStrike" spc="-1" dirty="0">
              <a:latin typeface="Arial"/>
            </a:endParaRPr>
          </a:p>
        </p:txBody>
      </p:sp>
      <p:sp>
        <p:nvSpPr>
          <p:cNvPr id="98" name="Titre 1"/>
          <p:cNvSpPr/>
          <p:nvPr/>
        </p:nvSpPr>
        <p:spPr>
          <a:xfrm>
            <a:off x="0" y="1394913"/>
            <a:ext cx="4248728" cy="52495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285750" indent="-285750" algn="just">
              <a:spcBef>
                <a:spcPts val="600"/>
              </a:spcBef>
              <a:buFont typeface="Wingdings" panose="05000000000000000000" pitchFamily="2" charset="2"/>
              <a:buChar char="Ø"/>
            </a:pPr>
            <a:r>
              <a:rPr lang="fr-FR" sz="1600" b="1" spc="-1" dirty="0">
                <a:latin typeface="Candara" panose="020E0502030303020204" pitchFamily="34" charset="0"/>
              </a:rPr>
              <a:t>11 Comités locaux : </a:t>
            </a:r>
          </a:p>
          <a:p>
            <a:pPr marL="742950" lvl="1" indent="-285750" algn="just">
              <a:spcBef>
                <a:spcPts val="600"/>
              </a:spcBef>
              <a:buFont typeface="Wingdings" panose="05000000000000000000" pitchFamily="2" charset="2"/>
              <a:buChar char="Ø"/>
            </a:pPr>
            <a:r>
              <a:rPr lang="fr-FR" sz="1400" b="1" spc="-1" dirty="0">
                <a:latin typeface="Candara" panose="020E0502030303020204" pitchFamily="34" charset="0"/>
              </a:rPr>
              <a:t>Caraïbes/Atlantique : </a:t>
            </a:r>
            <a:r>
              <a:rPr lang="fr-FR" sz="1400" spc="-1" dirty="0">
                <a:latin typeface="Candara" panose="020E0502030303020204" pitchFamily="34" charset="0"/>
              </a:rPr>
              <a:t>Guadeloupe, Guyane, Martinique, Saint-Barthélemy, Saint-Martin</a:t>
            </a:r>
          </a:p>
          <a:p>
            <a:pPr marL="742950" lvl="1" indent="-285750" algn="just">
              <a:spcBef>
                <a:spcPts val="600"/>
              </a:spcBef>
              <a:buFont typeface="Wingdings" panose="05000000000000000000" pitchFamily="2" charset="2"/>
              <a:buChar char="Ø"/>
            </a:pPr>
            <a:r>
              <a:rPr lang="fr-FR" sz="1400" b="1" spc="-1" dirty="0">
                <a:latin typeface="Candara" panose="020E0502030303020204" pitchFamily="34" charset="0"/>
              </a:rPr>
              <a:t>Océan Indien :</a:t>
            </a:r>
            <a:r>
              <a:rPr lang="fr-FR" sz="1400" spc="-1" dirty="0">
                <a:latin typeface="Candara" panose="020E0502030303020204" pitchFamily="34" charset="0"/>
              </a:rPr>
              <a:t> </a:t>
            </a:r>
            <a:r>
              <a:rPr lang="fr-FR" sz="1400" b="1" spc="-1" dirty="0">
                <a:latin typeface="Candara" panose="020E0502030303020204" pitchFamily="34" charset="0"/>
              </a:rPr>
              <a:t> </a:t>
            </a:r>
            <a:r>
              <a:rPr lang="fr-FR" sz="1400" spc="-1" dirty="0">
                <a:latin typeface="Candara" panose="020E0502030303020204" pitchFamily="34" charset="0"/>
              </a:rPr>
              <a:t>Mayotte, La Réunion, TAAF</a:t>
            </a:r>
          </a:p>
          <a:p>
            <a:pPr marL="742950" lvl="1" indent="-285750" algn="just">
              <a:spcBef>
                <a:spcPts val="600"/>
              </a:spcBef>
              <a:buFont typeface="Wingdings" panose="05000000000000000000" pitchFamily="2" charset="2"/>
              <a:buChar char="Ø"/>
            </a:pPr>
            <a:r>
              <a:rPr lang="fr-FR" sz="1400" b="1" spc="-1" dirty="0">
                <a:latin typeface="Candara" panose="020E0502030303020204" pitchFamily="34" charset="0"/>
              </a:rPr>
              <a:t>Océan Pacifique : </a:t>
            </a:r>
            <a:r>
              <a:rPr lang="fr-FR" sz="1400" spc="-1" dirty="0">
                <a:latin typeface="Candara" panose="020E0502030303020204" pitchFamily="34" charset="0"/>
              </a:rPr>
              <a:t>Nouvelle-Calédonie, Polynésie française, Wallis et Futuna</a:t>
            </a:r>
            <a:endParaRPr lang="fr-FR" sz="1600" spc="-1" dirty="0">
              <a:latin typeface="Candara" panose="020E0502030303020204" pitchFamily="34" charset="0"/>
            </a:endParaRPr>
          </a:p>
          <a:p>
            <a:pPr marL="285750" indent="-285750" algn="just">
              <a:spcBef>
                <a:spcPts val="600"/>
              </a:spcBef>
              <a:buFont typeface="Wingdings" panose="05000000000000000000" pitchFamily="2" charset="2"/>
              <a:buChar char="Ø"/>
            </a:pPr>
            <a:r>
              <a:rPr lang="fr-FR" sz="1600" b="1" spc="-1" dirty="0">
                <a:latin typeface="Candara" panose="020E0502030303020204" pitchFamily="34" charset="0"/>
              </a:rPr>
              <a:t>Coprésidés par le représentant de l’Etat et du/des exécutif(s) locaux qui désignent conjointement un représentant</a:t>
            </a:r>
          </a:p>
          <a:p>
            <a:pPr marL="285750" indent="-285750" algn="just">
              <a:spcBef>
                <a:spcPts val="600"/>
              </a:spcBef>
              <a:buFont typeface="Wingdings" panose="05000000000000000000" pitchFamily="2" charset="2"/>
              <a:buChar char="Ø"/>
            </a:pPr>
            <a:r>
              <a:rPr lang="fr-FR" sz="1600" b="1" spc="-1" dirty="0">
                <a:latin typeface="Candara" panose="020E0502030303020204" pitchFamily="34" charset="0"/>
              </a:rPr>
              <a:t>Missions :</a:t>
            </a:r>
          </a:p>
          <a:p>
            <a:pPr marL="742950" lvl="1" indent="-285750" algn="just">
              <a:spcBef>
                <a:spcPts val="600"/>
              </a:spcBef>
              <a:buFont typeface="Wingdings" panose="05000000000000000000" pitchFamily="2" charset="2"/>
              <a:buChar char="Ø"/>
            </a:pPr>
            <a:r>
              <a:rPr lang="fr-FR" sz="1400" spc="-1" dirty="0">
                <a:latin typeface="Arial"/>
              </a:rPr>
              <a:t>Rassembler et animer le réseau d’acteurs locaux</a:t>
            </a:r>
          </a:p>
          <a:p>
            <a:pPr marL="742950" lvl="1" indent="-285750" algn="just">
              <a:spcBef>
                <a:spcPts val="600"/>
              </a:spcBef>
              <a:buFont typeface="Wingdings" panose="05000000000000000000" pitchFamily="2" charset="2"/>
              <a:buChar char="Ø"/>
            </a:pPr>
            <a:r>
              <a:rPr lang="fr-FR" sz="1400" spc="-1" dirty="0">
                <a:latin typeface="Arial"/>
              </a:rPr>
              <a:t>Elaborer, adopter et mettre en œuvre un plan local</a:t>
            </a:r>
          </a:p>
          <a:p>
            <a:pPr marL="742950" lvl="1" indent="-285750" algn="just">
              <a:spcBef>
                <a:spcPts val="600"/>
              </a:spcBef>
              <a:buFont typeface="Wingdings" panose="05000000000000000000" pitchFamily="2" charset="2"/>
              <a:buChar char="Ø"/>
            </a:pPr>
            <a:r>
              <a:rPr lang="fr-FR" sz="1400" spc="-1" dirty="0">
                <a:latin typeface="Arial"/>
              </a:rPr>
              <a:t>Participer aux réunions du Comité national</a:t>
            </a:r>
          </a:p>
          <a:p>
            <a:pPr marL="742950" lvl="1" indent="-285750" algn="just">
              <a:spcBef>
                <a:spcPts val="600"/>
              </a:spcBef>
              <a:buFont typeface="Wingdings" panose="05000000000000000000" pitchFamily="2" charset="2"/>
              <a:buChar char="Ø"/>
            </a:pPr>
            <a:r>
              <a:rPr lang="fr-FR" sz="1400" spc="-1" dirty="0">
                <a:latin typeface="Arial"/>
              </a:rPr>
              <a:t>Porter les enjeux de protection des RCEA dans les instances locales et régionales</a:t>
            </a:r>
          </a:p>
        </p:txBody>
      </p:sp>
      <p:sp>
        <p:nvSpPr>
          <p:cNvPr id="99" name="Connecteur droit 2"/>
          <p:cNvSpPr/>
          <p:nvPr/>
        </p:nvSpPr>
        <p:spPr>
          <a:xfrm>
            <a:off x="576720" y="1160280"/>
            <a:ext cx="5247000" cy="360"/>
          </a:xfrm>
          <a:prstGeom prst="line">
            <a:avLst/>
          </a:prstGeom>
          <a:ln>
            <a:solidFill>
              <a:srgbClr val="4F81BD"/>
            </a:solidFill>
            <a:round/>
          </a:ln>
        </p:spPr>
        <p:style>
          <a:lnRef idx="2">
            <a:schemeClr val="accent1"/>
          </a:lnRef>
          <a:fillRef idx="0">
            <a:schemeClr val="accent1"/>
          </a:fillRef>
          <a:effectRef idx="1">
            <a:schemeClr val="accent1"/>
          </a:effectRef>
          <a:fontRef idx="minor"/>
        </p:style>
      </p:sp>
      <p:sp>
        <p:nvSpPr>
          <p:cNvPr id="7" name="Titre 1">
            <a:extLst>
              <a:ext uri="{FF2B5EF4-FFF2-40B4-BE49-F238E27FC236}">
                <a16:creationId xmlns:a16="http://schemas.microsoft.com/office/drawing/2014/main" id="{0EBC62E9-7676-4E36-8790-738B796E5175}"/>
              </a:ext>
            </a:extLst>
          </p:cNvPr>
          <p:cNvSpPr/>
          <p:nvPr/>
        </p:nvSpPr>
        <p:spPr>
          <a:xfrm>
            <a:off x="4761359" y="1399532"/>
            <a:ext cx="4248728" cy="52495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285750" indent="-285750" algn="just">
              <a:spcBef>
                <a:spcPts val="600"/>
              </a:spcBef>
              <a:buFont typeface="Wingdings" panose="05000000000000000000" pitchFamily="2" charset="2"/>
              <a:buChar char="Ø"/>
            </a:pPr>
            <a:r>
              <a:rPr lang="fr-FR" sz="1600" b="1" spc="-1" dirty="0">
                <a:latin typeface="Candara" panose="020E0502030303020204" pitchFamily="34" charset="0"/>
              </a:rPr>
              <a:t>LE PLAN LOCAL</a:t>
            </a:r>
          </a:p>
          <a:p>
            <a:pPr marL="285750" indent="-285750" algn="just">
              <a:spcBef>
                <a:spcPts val="600"/>
              </a:spcBef>
              <a:buFont typeface="Wingdings" panose="05000000000000000000" pitchFamily="2" charset="2"/>
              <a:buChar char="Ø"/>
            </a:pPr>
            <a:endParaRPr lang="fr-FR" sz="1600" b="1" spc="-1" dirty="0">
              <a:latin typeface="Candara" panose="020E0502030303020204" pitchFamily="34" charset="0"/>
            </a:endParaRPr>
          </a:p>
          <a:p>
            <a:pPr marL="742950" lvl="1" indent="-285750" algn="just">
              <a:spcBef>
                <a:spcPts val="600"/>
              </a:spcBef>
              <a:buFont typeface="Wingdings" panose="05000000000000000000" pitchFamily="2" charset="2"/>
              <a:buChar char="Ø"/>
            </a:pPr>
            <a:r>
              <a:rPr lang="fr-FR" sz="1600" spc="-1" dirty="0">
                <a:latin typeface="Candara" panose="020E0502030303020204" pitchFamily="34" charset="0"/>
              </a:rPr>
              <a:t>Est décliné du Programme national, dont il peut reprendre tout ou partie des thèmes pour l’adapter au contexte et aux enjeux locaux</a:t>
            </a:r>
          </a:p>
          <a:p>
            <a:pPr marL="742950" lvl="1" indent="-285750" algn="just">
              <a:spcBef>
                <a:spcPts val="600"/>
              </a:spcBef>
              <a:buFont typeface="Wingdings" panose="05000000000000000000" pitchFamily="2" charset="2"/>
              <a:buChar char="Ø"/>
            </a:pPr>
            <a:endParaRPr lang="fr-FR" sz="1600" spc="-1" dirty="0">
              <a:latin typeface="Candara" panose="020E0502030303020204" pitchFamily="34" charset="0"/>
            </a:endParaRPr>
          </a:p>
          <a:p>
            <a:pPr marL="742950" lvl="1" indent="-285750" algn="just">
              <a:spcBef>
                <a:spcPts val="600"/>
              </a:spcBef>
              <a:buFont typeface="Wingdings" panose="05000000000000000000" pitchFamily="2" charset="2"/>
              <a:buChar char="Ø"/>
            </a:pPr>
            <a:r>
              <a:rPr lang="fr-FR" sz="1600" spc="-1" dirty="0">
                <a:latin typeface="Candara" panose="020E0502030303020204" pitchFamily="34" charset="0"/>
              </a:rPr>
              <a:t>Est présenté au Comité national qui est tenu informé de l’avancement de sa mise en œuvre directement par le Comité local, ou via le secrétariat ou le bureau</a:t>
            </a:r>
          </a:p>
          <a:p>
            <a:pPr marL="742950" lvl="1" indent="-285750" algn="just">
              <a:spcBef>
                <a:spcPts val="600"/>
              </a:spcBef>
              <a:buFont typeface="Wingdings" panose="05000000000000000000" pitchFamily="2" charset="2"/>
              <a:buChar char="Ø"/>
            </a:pPr>
            <a:endParaRPr lang="fr-FR" sz="1600" spc="-1" dirty="0">
              <a:latin typeface="Candara" panose="020E0502030303020204" pitchFamily="34" charset="0"/>
            </a:endParaRPr>
          </a:p>
          <a:p>
            <a:pPr marL="742950" lvl="1" indent="-285750" algn="just">
              <a:spcBef>
                <a:spcPts val="600"/>
              </a:spcBef>
              <a:buFont typeface="Wingdings" panose="05000000000000000000" pitchFamily="2" charset="2"/>
              <a:buChar char="Ø"/>
            </a:pPr>
            <a:r>
              <a:rPr lang="fr-FR" sz="1600" spc="-1" dirty="0">
                <a:latin typeface="Candara" panose="020E0502030303020204" pitchFamily="34" charset="0"/>
              </a:rPr>
              <a:t>Est financé par les ministères co-président l’</a:t>
            </a:r>
            <a:r>
              <a:rPr lang="fr-FR" sz="1600" spc="-1" dirty="0" err="1">
                <a:latin typeface="Candara" panose="020E0502030303020204" pitchFamily="34" charset="0"/>
              </a:rPr>
              <a:t>Ifrecor</a:t>
            </a:r>
            <a:r>
              <a:rPr lang="fr-FR" sz="1600" spc="-1" dirty="0">
                <a:latin typeface="Candara" panose="020E0502030303020204" pitchFamily="34" charset="0"/>
              </a:rPr>
              <a:t> par délégation de crédits aux services de l’Etat</a:t>
            </a:r>
          </a:p>
        </p:txBody>
      </p:sp>
    </p:spTree>
    <p:extLst>
      <p:ext uri="{BB962C8B-B14F-4D97-AF65-F5344CB8AC3E}">
        <p14:creationId xmlns:p14="http://schemas.microsoft.com/office/powerpoint/2010/main" val="1019723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fond-page-ifreco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68214"/>
            <a:ext cx="9144000" cy="1212328"/>
          </a:xfrm>
          <a:prstGeom prst="rect">
            <a:avLst/>
          </a:prstGeom>
        </p:spPr>
      </p:pic>
      <p:sp>
        <p:nvSpPr>
          <p:cNvPr id="2" name="ZoneTexte 1"/>
          <p:cNvSpPr txBox="1"/>
          <p:nvPr/>
        </p:nvSpPr>
        <p:spPr>
          <a:xfrm>
            <a:off x="207816" y="324470"/>
            <a:ext cx="868760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mn-cs"/>
              </a:rPr>
              <a:t>Episode de blanchissement Antilles françaises 2023 </a:t>
            </a:r>
          </a:p>
        </p:txBody>
      </p:sp>
      <p:sp>
        <p:nvSpPr>
          <p:cNvPr id="3" name="Rectangle 2"/>
          <p:cNvSpPr/>
          <p:nvPr/>
        </p:nvSpPr>
        <p:spPr>
          <a:xfrm>
            <a:off x="6275869" y="2857789"/>
            <a:ext cx="2619554" cy="1028423"/>
          </a:xfrm>
          <a:prstGeom prst="rect">
            <a:avLst/>
          </a:prstGeom>
        </p:spPr>
        <p:txBody>
          <a:bodyPr wrap="square">
            <a:spAutoFit/>
          </a:bodyPr>
          <a:lstStyle/>
          <a:p>
            <a:pPr marL="0" marR="0" lvl="0" indent="0" algn="just" defTabSz="457200" rtl="0" eaLnBrk="1" fontAlgn="auto" latinLnBrk="0" hangingPunct="1">
              <a:lnSpc>
                <a:spcPct val="11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Variation de la température des eaux de surface et des niveaux d’alertes émis par la NOAA pour les Antilles en 2022/2023</a:t>
            </a:r>
          </a:p>
        </p:txBody>
      </p:sp>
      <p:sp>
        <p:nvSpPr>
          <p:cNvPr id="4" name="Rectangle 3"/>
          <p:cNvSpPr/>
          <p:nvPr/>
        </p:nvSpPr>
        <p:spPr>
          <a:xfrm>
            <a:off x="415157" y="1130018"/>
            <a:ext cx="8584175" cy="769441"/>
          </a:xfrm>
          <a:prstGeom prst="rect">
            <a:avLst/>
          </a:prstGeom>
        </p:spPr>
        <p:txBody>
          <a:bodyPr wrap="square">
            <a:spAutoFit/>
          </a:bodyPr>
          <a:lstStyle/>
          <a:p>
            <a:pPr marL="0" marR="0" lvl="0" indent="0" algn="just" defTabSz="457200" rtl="0" eaLnBrk="1" fontAlgn="auto" latinLnBrk="0" hangingPunct="1">
              <a:lnSpc>
                <a:spcPct val="11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En septembre 2023, la NOAA a placé les Antilles Françaises en </a:t>
            </a:r>
            <a:r>
              <a:rPr kumimoji="0" lang="fr-FR" sz="2000" b="1"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alerte maximale </a:t>
            </a:r>
            <a:r>
              <a:rPr kumimoji="0" lang="fr-FR" sz="2000" b="0"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durant</a:t>
            </a:r>
            <a:r>
              <a:rPr kumimoji="0" lang="fr-FR" sz="2000" b="1"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 10 semaines </a:t>
            </a:r>
            <a:r>
              <a:rPr kumimoji="0" lang="fr-FR" sz="2000" b="0"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en raison de températures anormalement élevées. </a:t>
            </a:r>
            <a:endParaRPr kumimoji="0" lang="fr-FR" sz="2000" b="1"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endParaRPr>
          </a:p>
        </p:txBody>
      </p:sp>
      <p:sp>
        <p:nvSpPr>
          <p:cNvPr id="6" name="Rectangle 5"/>
          <p:cNvSpPr/>
          <p:nvPr/>
        </p:nvSpPr>
        <p:spPr>
          <a:xfrm>
            <a:off x="207817" y="5244762"/>
            <a:ext cx="8791516" cy="1311128"/>
          </a:xfrm>
          <a:prstGeom prst="rect">
            <a:avLst/>
          </a:prstGeom>
          <a:solidFill>
            <a:schemeClr val="bg1"/>
          </a:solidFill>
        </p:spPr>
        <p:txBody>
          <a:bodyPr wrap="square">
            <a:spAutoFit/>
          </a:bodyPr>
          <a:lstStyle/>
          <a:p>
            <a:pPr marL="0" marR="0" lvl="0" indent="0" algn="just" defTabSz="457200" rtl="0" eaLnBrk="1" fontAlgn="auto" latinLnBrk="0" hangingPunct="1">
              <a:lnSpc>
                <a:spcPct val="11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Les </a:t>
            </a:r>
            <a:r>
              <a:rPr kumimoji="0" lang="fr-FR" sz="1800" b="1"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1ers signes de blanchissement </a:t>
            </a: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des coraux aux Antilles ont été reportés </a:t>
            </a:r>
            <a:r>
              <a:rPr kumimoji="0" lang="fr-FR" sz="1800" b="1"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fin août 2023 </a:t>
            </a: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étendu à l’ensemble des colonies coralliennes </a:t>
            </a:r>
            <a:r>
              <a:rPr kumimoji="0" lang="fr-FR" sz="1800" b="1"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à partir de début septembre</a:t>
            </a:r>
            <a:endPar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endParaRPr>
          </a:p>
          <a:p>
            <a:pPr marL="0" marR="0" lvl="0" indent="0" algn="just" defTabSz="457200" rtl="0" eaLnBrk="1" fontAlgn="auto" latinLnBrk="0" hangingPunct="1">
              <a:lnSpc>
                <a:spcPct val="11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reprise de couleurs des coraux blanchis fin novembre / début décembre 2023, </a:t>
            </a:r>
          </a:p>
          <a:p>
            <a:pPr marL="0" marR="0" lvl="0" indent="0" algn="just" defTabSz="457200" rtl="0" eaLnBrk="1" fontAlgn="auto" latinLnBrk="0" hangingPunct="1">
              <a:lnSpc>
                <a:spcPct val="11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soit </a:t>
            </a:r>
            <a:r>
              <a:rPr kumimoji="0" lang="fr-FR" sz="1800" b="1"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3 mois d’impact </a:t>
            </a: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du phénomène de blanchissement</a:t>
            </a:r>
            <a:endParaRPr kumimoji="0" lang="fr-FR" sz="1800" b="0" i="0" u="none" strike="noStrike" kern="1200" cap="none" spc="0" normalizeH="0" baseline="0" noProof="0" dirty="0">
              <a:ln>
                <a:noFill/>
              </a:ln>
              <a:solidFill>
                <a:srgbClr val="FFC000"/>
              </a:solidFill>
              <a:effectLst/>
              <a:uLnTx/>
              <a:uFillTx/>
              <a:latin typeface="Candara" panose="020E0502030303020204" pitchFamily="34" charset="0"/>
              <a:ea typeface="+mn-ea"/>
              <a:cs typeface="Times New Roman" panose="02020603050405020304" pitchFamily="18" charset="0"/>
            </a:endParaRPr>
          </a:p>
        </p:txBody>
      </p:sp>
      <p:grpSp>
        <p:nvGrpSpPr>
          <p:cNvPr id="12" name="Groupe 11"/>
          <p:cNvGrpSpPr/>
          <p:nvPr/>
        </p:nvGrpSpPr>
        <p:grpSpPr>
          <a:xfrm>
            <a:off x="207816" y="1911127"/>
            <a:ext cx="5974080" cy="3252973"/>
            <a:chOff x="207816" y="2244619"/>
            <a:chExt cx="5974080" cy="3252973"/>
          </a:xfrm>
        </p:grpSpPr>
        <p:pic>
          <p:nvPicPr>
            <p:cNvPr id="5" name="Image 4"/>
            <p:cNvPicPr/>
            <p:nvPr/>
          </p:nvPicPr>
          <p:blipFill rotWithShape="1">
            <a:blip r:embed="rId3"/>
            <a:srcRect t="3316" b="2551"/>
            <a:stretch/>
          </p:blipFill>
          <p:spPr bwMode="auto">
            <a:xfrm>
              <a:off x="207816" y="2685812"/>
              <a:ext cx="5974080" cy="2811780"/>
            </a:xfrm>
            <a:prstGeom prst="rect">
              <a:avLst/>
            </a:prstGeom>
            <a:ln>
              <a:noFill/>
            </a:ln>
            <a:extLst>
              <a:ext uri="{53640926-AAD7-44D8-BBD7-CCE9431645EC}">
                <a14:shadowObscured xmlns:a14="http://schemas.microsoft.com/office/drawing/2010/main"/>
              </a:ext>
            </a:extLst>
          </p:spPr>
        </p:pic>
        <p:sp>
          <p:nvSpPr>
            <p:cNvPr id="7" name="Flèche : droite 6">
              <a:extLst>
                <a:ext uri="{FF2B5EF4-FFF2-40B4-BE49-F238E27FC236}">
                  <a16:creationId xmlns:a16="http://schemas.microsoft.com/office/drawing/2014/main" id="{24EC293E-8D3F-B8AC-3A1B-C8F31CE556E2}"/>
                </a:ext>
              </a:extLst>
            </p:cNvPr>
            <p:cNvSpPr/>
            <p:nvPr/>
          </p:nvSpPr>
          <p:spPr>
            <a:xfrm rot="16200000">
              <a:off x="4378898" y="3563270"/>
              <a:ext cx="345440" cy="17781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ZoneTexte 7">
              <a:extLst>
                <a:ext uri="{FF2B5EF4-FFF2-40B4-BE49-F238E27FC236}">
                  <a16:creationId xmlns:a16="http://schemas.microsoft.com/office/drawing/2014/main" id="{6269835A-6E15-E4B7-36DC-9DF0F2207D22}"/>
                </a:ext>
              </a:extLst>
            </p:cNvPr>
            <p:cNvSpPr txBox="1"/>
            <p:nvPr/>
          </p:nvSpPr>
          <p:spPr>
            <a:xfrm>
              <a:off x="3637280" y="3793411"/>
              <a:ext cx="125104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Juillet 2023</a:t>
              </a:r>
            </a:p>
          </p:txBody>
        </p:sp>
        <p:sp>
          <p:nvSpPr>
            <p:cNvPr id="9" name="Flèche : double flèche horizontale 8">
              <a:extLst>
                <a:ext uri="{FF2B5EF4-FFF2-40B4-BE49-F238E27FC236}">
                  <a16:creationId xmlns:a16="http://schemas.microsoft.com/office/drawing/2014/main" id="{65CD4501-A56E-0445-E6A7-9EB482E04873}"/>
                </a:ext>
              </a:extLst>
            </p:cNvPr>
            <p:cNvSpPr/>
            <p:nvPr/>
          </p:nvSpPr>
          <p:spPr>
            <a:xfrm>
              <a:off x="3218112" y="2510426"/>
              <a:ext cx="2489200" cy="13700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ZoneTexte 9">
              <a:extLst>
                <a:ext uri="{FF2B5EF4-FFF2-40B4-BE49-F238E27FC236}">
                  <a16:creationId xmlns:a16="http://schemas.microsoft.com/office/drawing/2014/main" id="{30900F2C-3A61-8BC4-2D8C-1A15F78FDE7E}"/>
                </a:ext>
              </a:extLst>
            </p:cNvPr>
            <p:cNvSpPr txBox="1"/>
            <p:nvPr/>
          </p:nvSpPr>
          <p:spPr>
            <a:xfrm>
              <a:off x="4136340" y="2244619"/>
              <a:ext cx="6527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F497D"/>
                  </a:solidFill>
                  <a:effectLst/>
                  <a:uLnTx/>
                  <a:uFillTx/>
                  <a:latin typeface="Calibri"/>
                  <a:ea typeface="+mn-ea"/>
                  <a:cs typeface="+mn-cs"/>
                </a:rPr>
                <a:t>2023</a:t>
              </a:r>
            </a:p>
          </p:txBody>
        </p:sp>
      </p:grpSp>
    </p:spTree>
    <p:extLst>
      <p:ext uri="{BB962C8B-B14F-4D97-AF65-F5344CB8AC3E}">
        <p14:creationId xmlns:p14="http://schemas.microsoft.com/office/powerpoint/2010/main" val="3371564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125524" y="4587189"/>
            <a:ext cx="8895425" cy="2380539"/>
          </a:xfrm>
          <a:prstGeom prst="rect">
            <a:avLst/>
          </a:prstGeom>
          <a:noFill/>
          <a:ln>
            <a:noFill/>
          </a:ln>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just" defTabSz="457200" rtl="0" eaLnBrk="1" fontAlgn="auto" latinLnBrk="0" hangingPunct="1">
              <a:lnSpc>
                <a:spcPct val="110000"/>
              </a:lnSpc>
              <a:spcBef>
                <a:spcPts val="0"/>
              </a:spcBef>
              <a:spcAft>
                <a:spcPts val="0"/>
              </a:spcAft>
              <a:buClrTx/>
              <a:buSzTx/>
              <a:buFontTx/>
              <a:buNone/>
              <a:tabLst/>
              <a:defRPr/>
            </a:pPr>
            <a:r>
              <a:rPr kumimoji="0" lang="fr-FR" sz="1800" b="0" i="0" u="sng" strike="noStrike" kern="1200" cap="none" spc="0" normalizeH="0" baseline="0" noProof="0" dirty="0">
                <a:ln>
                  <a:noFill/>
                </a:ln>
                <a:solidFill>
                  <a:srgbClr val="004D91"/>
                </a:solidFill>
                <a:effectLst/>
                <a:uLnTx/>
                <a:uFillTx/>
                <a:latin typeface="Candara" panose="020E0502030303020204" pitchFamily="34" charset="0"/>
                <a:ea typeface="+mj-ea"/>
                <a:cs typeface="Times New Roman" panose="02020603050405020304" pitchFamily="18" charset="0"/>
              </a:rPr>
              <a:t>Premiers résultats : </a:t>
            </a:r>
          </a:p>
          <a:p>
            <a:pPr marL="0" marR="0" lvl="0" indent="0" algn="just" defTabSz="457200" rtl="0" eaLnBrk="1" fontAlgn="auto" latinLnBrk="0" hangingPunct="1">
              <a:lnSpc>
                <a:spcPct val="11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4D91"/>
                </a:solidFill>
                <a:effectLst/>
                <a:uLnTx/>
                <a:uFillTx/>
                <a:latin typeface="Candara" panose="020E0502030303020204" pitchFamily="34" charset="0"/>
                <a:ea typeface="+mj-ea"/>
                <a:cs typeface="Times New Roman" panose="02020603050405020304" pitchFamily="18" charset="0"/>
              </a:rPr>
              <a:t>Guadeloupe</a:t>
            </a: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j-ea"/>
                <a:cs typeface="Times New Roman" panose="02020603050405020304" pitchFamily="18" charset="0"/>
              </a:rPr>
              <a:t> 90% des espèces de coraux touchées, intensité variable suivant les sites, en moyenne 70% des colonies coralliennes blanchies) (Claude Bouchon, com. pers. nov. 2023).</a:t>
            </a:r>
          </a:p>
          <a:p>
            <a:pPr marL="0" marR="0" lvl="0" indent="0" algn="just" defTabSz="457200" rtl="0" eaLnBrk="1" fontAlgn="auto" latinLnBrk="0" hangingPunct="1">
              <a:lnSpc>
                <a:spcPct val="11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4D91"/>
                </a:solidFill>
                <a:effectLst/>
                <a:uLnTx/>
                <a:uFillTx/>
                <a:latin typeface="Candara" panose="020E0502030303020204" pitchFamily="34" charset="0"/>
                <a:ea typeface="+mj-ea"/>
                <a:cs typeface="Times New Roman" panose="02020603050405020304" pitchFamily="18" charset="0"/>
              </a:rPr>
              <a:t>Martinique</a:t>
            </a: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j-ea"/>
                <a:cs typeface="Times New Roman" panose="02020603050405020304" pitchFamily="18" charset="0"/>
              </a:rPr>
              <a:t> : 80% de la couverture corallienne impactée (stations DCE) (ODE Martinique et Impact-Mer, 2023).</a:t>
            </a:r>
          </a:p>
          <a:p>
            <a:pPr marL="447675" marR="0" lvl="0" indent="0" algn="just" defTabSz="457200" rtl="0" eaLnBrk="1" fontAlgn="auto" latinLnBrk="0" hangingPunct="1">
              <a:lnSpc>
                <a:spcPct val="11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j-ea"/>
                <a:cs typeface="Times New Roman" panose="02020603050405020304" pitchFamily="18" charset="0"/>
              </a:rPr>
              <a:t>Impact majeur sur les </a:t>
            </a:r>
            <a:r>
              <a:rPr kumimoji="0" lang="fr-FR" sz="1800" b="1" i="0" u="none" strike="noStrike" kern="1200" cap="none" spc="0" normalizeH="0" baseline="0" noProof="0" dirty="0" err="1">
                <a:ln>
                  <a:noFill/>
                </a:ln>
                <a:solidFill>
                  <a:srgbClr val="004D91"/>
                </a:solidFill>
                <a:effectLst/>
                <a:uLnTx/>
                <a:uFillTx/>
                <a:latin typeface="Candara" panose="020E0502030303020204" pitchFamily="34" charset="0"/>
                <a:ea typeface="+mj-ea"/>
                <a:cs typeface="Times New Roman" panose="02020603050405020304" pitchFamily="18" charset="0"/>
              </a:rPr>
              <a:t>Acropores</a:t>
            </a:r>
            <a:r>
              <a:rPr kumimoji="0" lang="fr-FR" sz="1800" b="1" i="0" u="none" strike="noStrike" kern="1200" cap="none" spc="0" normalizeH="0" baseline="0" noProof="0" dirty="0">
                <a:ln>
                  <a:noFill/>
                </a:ln>
                <a:solidFill>
                  <a:srgbClr val="004D91"/>
                </a:solidFill>
                <a:effectLst/>
                <a:uLnTx/>
                <a:uFillTx/>
                <a:latin typeface="Candara" panose="020E0502030303020204" pitchFamily="34" charset="0"/>
                <a:ea typeface="+mj-ea"/>
                <a:cs typeface="Times New Roman" panose="02020603050405020304" pitchFamily="18" charset="0"/>
              </a:rPr>
              <a:t>, les coraux de feu, les </a:t>
            </a:r>
            <a:r>
              <a:rPr kumimoji="0" lang="fr-FR" sz="1800" b="1" i="0" u="none" strike="noStrike" kern="1200" cap="none" spc="0" normalizeH="0" baseline="0" noProof="0" dirty="0" err="1">
                <a:ln>
                  <a:noFill/>
                </a:ln>
                <a:solidFill>
                  <a:srgbClr val="004D91"/>
                </a:solidFill>
                <a:effectLst/>
                <a:uLnTx/>
                <a:uFillTx/>
                <a:latin typeface="Candara" panose="020E0502030303020204" pitchFamily="34" charset="0"/>
                <a:ea typeface="+mj-ea"/>
                <a:cs typeface="Times New Roman" panose="02020603050405020304" pitchFamily="18" charset="0"/>
              </a:rPr>
              <a:t>Porites</a:t>
            </a:r>
            <a:r>
              <a:rPr kumimoji="0" lang="fr-FR" sz="1800" b="1" i="0" u="none" strike="noStrike" kern="1200" cap="none" spc="0" normalizeH="0" baseline="0" noProof="0" dirty="0">
                <a:ln>
                  <a:noFill/>
                </a:ln>
                <a:solidFill>
                  <a:srgbClr val="004D91"/>
                </a:solidFill>
                <a:effectLst/>
                <a:uLnTx/>
                <a:uFillTx/>
                <a:latin typeface="Candara" panose="020E0502030303020204" pitchFamily="34" charset="0"/>
                <a:ea typeface="+mj-ea"/>
                <a:cs typeface="Times New Roman" panose="02020603050405020304" pitchFamily="18" charset="0"/>
              </a:rPr>
              <a:t> et les Agarices</a:t>
            </a: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j-ea"/>
                <a:cs typeface="Times New Roman" panose="02020603050405020304" pitchFamily="18" charset="0"/>
              </a:rPr>
              <a:t>, mais aussi </a:t>
            </a:r>
            <a:r>
              <a:rPr kumimoji="0" lang="fr-FR" sz="1800" b="1" i="0" u="none" strike="noStrike" kern="1200" cap="none" spc="0" normalizeH="0" baseline="0" noProof="0" dirty="0">
                <a:ln>
                  <a:noFill/>
                </a:ln>
                <a:solidFill>
                  <a:srgbClr val="004D91"/>
                </a:solidFill>
                <a:effectLst/>
                <a:uLnTx/>
                <a:uFillTx/>
                <a:latin typeface="Candara" panose="020E0502030303020204" pitchFamily="34" charset="0"/>
                <a:ea typeface="+mj-ea"/>
                <a:cs typeface="Times New Roman" panose="02020603050405020304" pitchFamily="18" charset="0"/>
              </a:rPr>
              <a:t>espèces non coralliennes</a:t>
            </a: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j-ea"/>
                <a:cs typeface="Times New Roman" panose="02020603050405020304" pitchFamily="18" charset="0"/>
              </a:rPr>
              <a:t> (gorgones encroûtantes et zoanthaires)</a:t>
            </a:r>
          </a:p>
          <a:p>
            <a:pPr marL="0" marR="0" lvl="0" indent="0" algn="just" defTabSz="457200" rtl="0" eaLnBrk="1" fontAlgn="auto" latinLnBrk="0" hangingPunct="1">
              <a:lnSpc>
                <a:spcPct val="110000"/>
              </a:lnSpc>
              <a:spcBef>
                <a:spcPts val="0"/>
              </a:spcBef>
              <a:spcAft>
                <a:spcPts val="0"/>
              </a:spcAft>
              <a:buClrTx/>
              <a:buSzTx/>
              <a:buFontTx/>
              <a:buNone/>
              <a:tabLst/>
              <a:defRPr/>
            </a:pPr>
            <a:endParaRPr kumimoji="0" lang="fr-FR" sz="800" b="0" i="0" u="none" strike="noStrike" kern="1200" cap="none" spc="0" normalizeH="0" baseline="0" noProof="0" dirty="0">
              <a:ln>
                <a:noFill/>
              </a:ln>
              <a:solidFill>
                <a:srgbClr val="004D91"/>
              </a:solidFill>
              <a:effectLst/>
              <a:uLnTx/>
              <a:uFillTx/>
              <a:latin typeface="Candara" panose="020E0502030303020204" pitchFamily="34" charset="0"/>
              <a:ea typeface="+mj-ea"/>
              <a:cs typeface="Times New Roman" panose="02020603050405020304" pitchFamily="18" charset="0"/>
            </a:endParaRPr>
          </a:p>
          <a:p>
            <a:pPr marL="0" marR="0" lvl="0" indent="0" algn="just" defTabSz="457200" rtl="0" eaLnBrk="1" fontAlgn="auto" latinLnBrk="0" hangingPunct="1">
              <a:lnSpc>
                <a:spcPct val="11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4D91"/>
                </a:solidFill>
                <a:effectLst/>
                <a:uLnTx/>
                <a:uFillTx/>
                <a:latin typeface="Candara" panose="020E0502030303020204" pitchFamily="34" charset="0"/>
                <a:ea typeface="+mj-ea"/>
                <a:cs typeface="Times New Roman" panose="02020603050405020304" pitchFamily="18" charset="0"/>
              </a:rPr>
              <a:t>St-Barthélemy </a:t>
            </a: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j-ea"/>
                <a:cs typeface="Times New Roman" panose="02020603050405020304" pitchFamily="18" charset="0"/>
              </a:rPr>
              <a:t>: Impact important sur les coraux de feu,  Agarices, coraux cerveaux et </a:t>
            </a:r>
            <a:r>
              <a:rPr kumimoji="0" lang="fr-FR" sz="1800" b="0" i="0" u="none" strike="noStrike" kern="1200" cap="none" spc="0" normalizeH="0" baseline="0" noProof="0" dirty="0" err="1">
                <a:ln>
                  <a:noFill/>
                </a:ln>
                <a:solidFill>
                  <a:srgbClr val="004D91"/>
                </a:solidFill>
                <a:effectLst/>
                <a:uLnTx/>
                <a:uFillTx/>
                <a:latin typeface="Candara" panose="020E0502030303020204" pitchFamily="34" charset="0"/>
                <a:ea typeface="+mj-ea"/>
                <a:cs typeface="Times New Roman" panose="02020603050405020304" pitchFamily="18" charset="0"/>
              </a:rPr>
              <a:t>Acropores</a:t>
            </a: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j-ea"/>
                <a:cs typeface="Times New Roman" panose="02020603050405020304" pitchFamily="18" charset="0"/>
              </a:rPr>
              <a:t> (hybride et palmata certains sites) (stations suivi AMP, début Nov. 2023). Fin novembre, constat de mortalité des coraux de feu, autres colonies blanches et certaines reprise de couleurs. Au 4 Déc. 2023, aucun signe de blanchissement sur les colonies remarquables d’</a:t>
            </a:r>
            <a:r>
              <a:rPr kumimoji="0" lang="fr-FR" sz="1800" b="0" i="0" u="none" strike="noStrike" kern="1200" cap="none" spc="0" normalizeH="0" baseline="0" noProof="0" dirty="0" err="1">
                <a:ln>
                  <a:noFill/>
                </a:ln>
                <a:solidFill>
                  <a:srgbClr val="004D91"/>
                </a:solidFill>
                <a:effectLst/>
                <a:uLnTx/>
                <a:uFillTx/>
                <a:latin typeface="Candara" panose="020E0502030303020204" pitchFamily="34" charset="0"/>
                <a:ea typeface="+mj-ea"/>
                <a:cs typeface="Times New Roman" panose="02020603050405020304" pitchFamily="18" charset="0"/>
              </a:rPr>
              <a:t>Acropores</a:t>
            </a: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j-ea"/>
                <a:cs typeface="Times New Roman" panose="02020603050405020304" pitchFamily="18" charset="0"/>
              </a:rPr>
              <a:t> (Baie Grand cul de sac et Pointe Milou) (Sébastien </a:t>
            </a:r>
            <a:r>
              <a:rPr kumimoji="0" lang="fr-FR" sz="1800" b="0" i="0" u="none" strike="noStrike" kern="1200" cap="none" spc="0" normalizeH="0" baseline="0" noProof="0" dirty="0" err="1">
                <a:ln>
                  <a:noFill/>
                </a:ln>
                <a:solidFill>
                  <a:srgbClr val="004D91"/>
                </a:solidFill>
                <a:effectLst/>
                <a:uLnTx/>
                <a:uFillTx/>
                <a:latin typeface="Candara" panose="020E0502030303020204" pitchFamily="34" charset="0"/>
                <a:ea typeface="+mj-ea"/>
                <a:cs typeface="Times New Roman" panose="02020603050405020304" pitchFamily="18" charset="0"/>
              </a:rPr>
              <a:t>Gréaux</a:t>
            </a: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j-ea"/>
                <a:cs typeface="Times New Roman" panose="02020603050405020304" pitchFamily="18" charset="0"/>
              </a:rPr>
              <a:t>, com. pers. 2023).</a:t>
            </a:r>
          </a:p>
        </p:txBody>
      </p:sp>
      <p:sp>
        <p:nvSpPr>
          <p:cNvPr id="2" name="ZoneTexte 1"/>
          <p:cNvSpPr txBox="1"/>
          <p:nvPr/>
        </p:nvSpPr>
        <p:spPr>
          <a:xfrm>
            <a:off x="0" y="104424"/>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mn-cs"/>
              </a:rPr>
              <a:t>Suivi de l’épisode de blanchissement Antilles françaises 2023 </a:t>
            </a:r>
          </a:p>
        </p:txBody>
      </p:sp>
      <p:pic>
        <p:nvPicPr>
          <p:cNvPr id="9" name="Image 8"/>
          <p:cNvPicPr/>
          <p:nvPr/>
        </p:nvPicPr>
        <p:blipFill rotWithShape="1">
          <a:blip r:embed="rId2" cstate="print">
            <a:extLst>
              <a:ext uri="{28A0092B-C50C-407E-A947-70E740481C1C}">
                <a14:useLocalDpi xmlns:a14="http://schemas.microsoft.com/office/drawing/2010/main" val="0"/>
              </a:ext>
            </a:extLst>
          </a:blip>
          <a:srcRect r="50127"/>
          <a:stretch/>
        </p:blipFill>
        <p:spPr bwMode="auto">
          <a:xfrm>
            <a:off x="7037659" y="867130"/>
            <a:ext cx="2085959" cy="1730677"/>
          </a:xfrm>
          <a:prstGeom prst="rect">
            <a:avLst/>
          </a:prstGeom>
          <a:noFill/>
          <a:ln>
            <a:noFill/>
          </a:ln>
        </p:spPr>
      </p:pic>
      <p:sp>
        <p:nvSpPr>
          <p:cNvPr id="4" name="Rectangle 1"/>
          <p:cNvSpPr>
            <a:spLocks noChangeArrowheads="1"/>
          </p:cNvSpPr>
          <p:nvPr/>
        </p:nvSpPr>
        <p:spPr bwMode="auto">
          <a:xfrm>
            <a:off x="604356" y="1802498"/>
            <a:ext cx="99509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aphicFrame>
        <p:nvGraphicFramePr>
          <p:cNvPr id="12" name="Tableau 11"/>
          <p:cNvGraphicFramePr>
            <a:graphicFrameLocks noGrp="1"/>
          </p:cNvGraphicFramePr>
          <p:nvPr/>
        </p:nvGraphicFramePr>
        <p:xfrm>
          <a:off x="84761" y="588149"/>
          <a:ext cx="6952898" cy="4047485"/>
        </p:xfrm>
        <a:graphic>
          <a:graphicData uri="http://schemas.openxmlformats.org/drawingml/2006/table">
            <a:tbl>
              <a:tblPr firstRow="1" bandRow="1">
                <a:tableStyleId>{5C22544A-7EE6-4342-B048-85BDC9FD1C3A}</a:tableStyleId>
              </a:tblPr>
              <a:tblGrid>
                <a:gridCol w="1129572">
                  <a:extLst>
                    <a:ext uri="{9D8B030D-6E8A-4147-A177-3AD203B41FA5}">
                      <a16:colId xmlns:a16="http://schemas.microsoft.com/office/drawing/2014/main" val="3189640656"/>
                    </a:ext>
                  </a:extLst>
                </a:gridCol>
                <a:gridCol w="2580122">
                  <a:extLst>
                    <a:ext uri="{9D8B030D-6E8A-4147-A177-3AD203B41FA5}">
                      <a16:colId xmlns:a16="http://schemas.microsoft.com/office/drawing/2014/main" val="3116293135"/>
                    </a:ext>
                  </a:extLst>
                </a:gridCol>
                <a:gridCol w="1541931">
                  <a:extLst>
                    <a:ext uri="{9D8B030D-6E8A-4147-A177-3AD203B41FA5}">
                      <a16:colId xmlns:a16="http://schemas.microsoft.com/office/drawing/2014/main" val="1550209241"/>
                    </a:ext>
                  </a:extLst>
                </a:gridCol>
                <a:gridCol w="1701273">
                  <a:extLst>
                    <a:ext uri="{9D8B030D-6E8A-4147-A177-3AD203B41FA5}">
                      <a16:colId xmlns:a16="http://schemas.microsoft.com/office/drawing/2014/main" val="1673403825"/>
                    </a:ext>
                  </a:extLst>
                </a:gridCol>
              </a:tblGrid>
              <a:tr h="370840">
                <a:tc>
                  <a:txBody>
                    <a:bodyPr/>
                    <a:lstStyle/>
                    <a:p>
                      <a:pPr algn="ctr"/>
                      <a:r>
                        <a:rPr lang="fr-FR" sz="1400" dirty="0"/>
                        <a:t>Territoire</a:t>
                      </a:r>
                    </a:p>
                  </a:txBody>
                  <a:tcPr anchor="ctr"/>
                </a:tc>
                <a:tc>
                  <a:txBody>
                    <a:bodyPr/>
                    <a:lstStyle/>
                    <a:p>
                      <a:pPr algn="ctr"/>
                      <a:r>
                        <a:rPr lang="fr-FR" sz="1400" dirty="0"/>
                        <a:t>Commanditaire /</a:t>
                      </a:r>
                    </a:p>
                    <a:p>
                      <a:pPr algn="ctr"/>
                      <a:r>
                        <a:rPr lang="fr-FR" sz="1400" dirty="0"/>
                        <a:t>Réalisation</a:t>
                      </a:r>
                    </a:p>
                  </a:txBody>
                  <a:tcPr anchor="ctr"/>
                </a:tc>
                <a:tc>
                  <a:txBody>
                    <a:bodyPr/>
                    <a:lstStyle/>
                    <a:p>
                      <a:pPr algn="ctr"/>
                      <a:r>
                        <a:rPr lang="fr-FR" sz="1400" dirty="0"/>
                        <a:t>Suivis 2023</a:t>
                      </a:r>
                    </a:p>
                  </a:txBody>
                  <a:tcPr anchor="ctr"/>
                </a:tc>
                <a:tc>
                  <a:txBody>
                    <a:bodyPr/>
                    <a:lstStyle/>
                    <a:p>
                      <a:pPr algn="ctr"/>
                      <a:r>
                        <a:rPr lang="fr-FR" sz="1400" dirty="0"/>
                        <a:t>Suivis 2024</a:t>
                      </a:r>
                    </a:p>
                    <a:p>
                      <a:pPr algn="ctr"/>
                      <a:r>
                        <a:rPr lang="fr-FR" sz="1400" dirty="0"/>
                        <a:t>Post</a:t>
                      </a:r>
                      <a:r>
                        <a:rPr lang="fr-FR" sz="1400" baseline="0" dirty="0"/>
                        <a:t> blanchissement</a:t>
                      </a:r>
                      <a:endParaRPr lang="fr-FR" sz="1400" dirty="0"/>
                    </a:p>
                  </a:txBody>
                  <a:tcPr anchor="ctr"/>
                </a:tc>
                <a:extLst>
                  <a:ext uri="{0D108BD9-81ED-4DB2-BD59-A6C34878D82A}">
                    <a16:rowId xmlns:a16="http://schemas.microsoft.com/office/drawing/2014/main" val="4050670363"/>
                  </a:ext>
                </a:extLst>
              </a:tr>
              <a:tr h="370840">
                <a:tc rowSpan="4">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t>Guadeloupe</a:t>
                      </a:r>
                    </a:p>
                    <a:p>
                      <a:pPr algn="l"/>
                      <a:endParaRPr lang="fr-FR" sz="1400" dirty="0"/>
                    </a:p>
                  </a:txBody>
                  <a:tcPr anchor="ctr">
                    <a:solidFill>
                      <a:schemeClr val="tx2">
                        <a:lumMod val="40000"/>
                        <a:lumOff val="60000"/>
                      </a:schemeClr>
                    </a:solidFill>
                  </a:tcPr>
                </a:tc>
                <a:tc>
                  <a:txBody>
                    <a:bodyPr/>
                    <a:lstStyle/>
                    <a:p>
                      <a:r>
                        <a:rPr lang="fr-FR" sz="1400" dirty="0"/>
                        <a:t>Grand Port de Guadeloupe</a:t>
                      </a:r>
                    </a:p>
                    <a:p>
                      <a:r>
                        <a:rPr lang="fr-FR" sz="1400" dirty="0"/>
                        <a:t>BE Eco-Récifs (Dr Bouchon)</a:t>
                      </a:r>
                    </a:p>
                  </a:txBody>
                  <a:tcPr>
                    <a:solidFill>
                      <a:schemeClr val="accent1">
                        <a:lumMod val="20000"/>
                        <a:lumOff val="80000"/>
                      </a:schemeClr>
                    </a:solidFill>
                  </a:tcPr>
                </a:tc>
                <a:tc>
                  <a:txBody>
                    <a:bodyPr/>
                    <a:lstStyle/>
                    <a:p>
                      <a:r>
                        <a:rPr lang="fr-FR" sz="1400" dirty="0"/>
                        <a:t>Sept-</a:t>
                      </a:r>
                      <a:r>
                        <a:rPr lang="fr-FR" sz="1400" dirty="0" err="1"/>
                        <a:t>Oct</a:t>
                      </a:r>
                      <a:r>
                        <a:rPr lang="fr-FR" sz="1400" dirty="0"/>
                        <a:t>-</a:t>
                      </a:r>
                      <a:r>
                        <a:rPr lang="fr-FR" sz="1400" dirty="0" err="1"/>
                        <a:t>Nov</a:t>
                      </a:r>
                      <a:r>
                        <a:rPr lang="fr-FR" sz="1400" dirty="0"/>
                        <a:t>-Déc</a:t>
                      </a:r>
                    </a:p>
                  </a:txBody>
                  <a:tcP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t>1</a:t>
                      </a:r>
                      <a:r>
                        <a:rPr lang="fr-FR" sz="1400" baseline="30000" dirty="0"/>
                        <a:t>er</a:t>
                      </a:r>
                      <a:r>
                        <a:rPr lang="fr-FR" sz="1400" dirty="0"/>
                        <a:t> semestre</a:t>
                      </a:r>
                    </a:p>
                    <a:p>
                      <a:r>
                        <a:rPr lang="fr-FR" sz="1400" dirty="0"/>
                        <a:t>jusqu’en Juillet</a:t>
                      </a:r>
                    </a:p>
                  </a:txBody>
                  <a:tcPr>
                    <a:solidFill>
                      <a:schemeClr val="accent1">
                        <a:lumMod val="20000"/>
                        <a:lumOff val="80000"/>
                      </a:schemeClr>
                    </a:solidFill>
                  </a:tcPr>
                </a:tc>
                <a:extLst>
                  <a:ext uri="{0D108BD9-81ED-4DB2-BD59-A6C34878D82A}">
                    <a16:rowId xmlns:a16="http://schemas.microsoft.com/office/drawing/2014/main" val="2562320828"/>
                  </a:ext>
                </a:extLst>
              </a:tr>
              <a:tr h="370840">
                <a:tc vMerge="1">
                  <a:txBody>
                    <a:bodyPr/>
                    <a:lstStyle/>
                    <a:p>
                      <a:endParaRPr lang="fr-FR" dirty="0"/>
                    </a:p>
                  </a:txBody>
                  <a:tcPr/>
                </a:tc>
                <a:tc>
                  <a:txBody>
                    <a:bodyPr/>
                    <a:lstStyle/>
                    <a:p>
                      <a:r>
                        <a:rPr lang="fr-FR" sz="1400" dirty="0"/>
                        <a:t>IGREC Mer </a:t>
                      </a:r>
                    </a:p>
                    <a:p>
                      <a:r>
                        <a:rPr lang="fr-FR" sz="1400" dirty="0"/>
                        <a:t>Aquarium Guadeloupe</a:t>
                      </a:r>
                    </a:p>
                  </a:txBody>
                  <a:tcP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t>Sept-</a:t>
                      </a:r>
                      <a:r>
                        <a:rPr lang="fr-FR" sz="1400" dirty="0" err="1"/>
                        <a:t>Oct</a:t>
                      </a:r>
                      <a:r>
                        <a:rPr lang="fr-FR" sz="1400" dirty="0"/>
                        <a:t>-</a:t>
                      </a:r>
                      <a:r>
                        <a:rPr lang="fr-FR" sz="1400" dirty="0" err="1"/>
                        <a:t>Nov</a:t>
                      </a:r>
                      <a:endParaRPr lang="fr-FR" sz="1400" dirty="0"/>
                    </a:p>
                    <a:p>
                      <a:r>
                        <a:rPr lang="fr-FR" sz="1400" dirty="0"/>
                        <a:t>+ sc. part.</a:t>
                      </a:r>
                    </a:p>
                  </a:txBody>
                  <a:tcPr>
                    <a:solidFill>
                      <a:schemeClr val="accent1">
                        <a:lumMod val="20000"/>
                        <a:lumOff val="80000"/>
                      </a:schemeClr>
                    </a:solidFill>
                  </a:tcPr>
                </a:tc>
                <a:tc>
                  <a:txBody>
                    <a:bodyPr/>
                    <a:lstStyle/>
                    <a:p>
                      <a:r>
                        <a:rPr lang="fr-FR" sz="1400" dirty="0"/>
                        <a:t>1</a:t>
                      </a:r>
                      <a:r>
                        <a:rPr lang="fr-FR" sz="1400" baseline="30000" dirty="0"/>
                        <a:t>er</a:t>
                      </a:r>
                      <a:r>
                        <a:rPr lang="fr-FR" sz="1400" dirty="0"/>
                        <a:t> semestre</a:t>
                      </a:r>
                    </a:p>
                    <a:p>
                      <a:r>
                        <a:rPr lang="fr-FR" sz="1400" dirty="0"/>
                        <a:t>+sc. part.</a:t>
                      </a:r>
                    </a:p>
                  </a:txBody>
                  <a:tcPr>
                    <a:solidFill>
                      <a:schemeClr val="accent1">
                        <a:lumMod val="20000"/>
                        <a:lumOff val="80000"/>
                      </a:schemeClr>
                    </a:solidFill>
                  </a:tcPr>
                </a:tc>
                <a:extLst>
                  <a:ext uri="{0D108BD9-81ED-4DB2-BD59-A6C34878D82A}">
                    <a16:rowId xmlns:a16="http://schemas.microsoft.com/office/drawing/2014/main" val="294977948"/>
                  </a:ext>
                </a:extLst>
              </a:tr>
              <a:tr h="370840">
                <a:tc vMerge="1">
                  <a:txBody>
                    <a:bodyPr/>
                    <a:lstStyle/>
                    <a:p>
                      <a:endParaRPr lang="fr-FR" sz="1400" dirty="0"/>
                    </a:p>
                  </a:txBody>
                  <a:tcPr anchor="ctr">
                    <a:solidFill>
                      <a:schemeClr val="tx2">
                        <a:lumMod val="40000"/>
                        <a:lumOff val="60000"/>
                      </a:schemeClr>
                    </a:solidFill>
                  </a:tcPr>
                </a:tc>
                <a:tc>
                  <a:txBody>
                    <a:bodyPr/>
                    <a:lstStyle/>
                    <a:p>
                      <a:r>
                        <a:rPr lang="fr-FR" sz="1400" dirty="0"/>
                        <a:t>Parc National de Guadeloupe</a:t>
                      </a:r>
                    </a:p>
                  </a:txBody>
                  <a:tcPr anchor="c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i="1" dirty="0"/>
                        <a:t>Obs.</a:t>
                      </a:r>
                      <a:r>
                        <a:rPr lang="fr-FR" sz="1400" i="1" baseline="0" dirty="0"/>
                        <a:t> non protocolées</a:t>
                      </a:r>
                      <a:endParaRPr lang="fr-FR" sz="1400" i="1" dirty="0"/>
                    </a:p>
                  </a:txBody>
                  <a:tcPr>
                    <a:solidFill>
                      <a:schemeClr val="accent1">
                        <a:lumMod val="20000"/>
                        <a:lumOff val="80000"/>
                      </a:schemeClr>
                    </a:solidFill>
                  </a:tcPr>
                </a:tc>
                <a:tc>
                  <a:txBody>
                    <a:bodyPr/>
                    <a:lstStyle/>
                    <a:p>
                      <a:r>
                        <a:rPr lang="fr-FR" sz="1400" i="0" dirty="0"/>
                        <a:t>Juin</a:t>
                      </a:r>
                    </a:p>
                  </a:txBody>
                  <a:tcPr>
                    <a:solidFill>
                      <a:schemeClr val="accent1">
                        <a:lumMod val="20000"/>
                        <a:lumOff val="80000"/>
                      </a:schemeClr>
                    </a:solidFill>
                  </a:tcPr>
                </a:tc>
                <a:extLst>
                  <a:ext uri="{0D108BD9-81ED-4DB2-BD59-A6C34878D82A}">
                    <a16:rowId xmlns:a16="http://schemas.microsoft.com/office/drawing/2014/main" val="1220288478"/>
                  </a:ext>
                </a:extLst>
              </a:tr>
              <a:tr h="370840">
                <a:tc vMerge="1">
                  <a:txBody>
                    <a:bodyPr/>
                    <a:lstStyle/>
                    <a:p>
                      <a:pPr algn="l"/>
                      <a:endParaRPr lang="fr-FR" sz="1400" dirty="0"/>
                    </a:p>
                  </a:txBody>
                  <a:tcPr anchor="ctr">
                    <a:solidFill>
                      <a:schemeClr val="tx2">
                        <a:lumMod val="40000"/>
                        <a:lumOff val="60000"/>
                      </a:schemeClr>
                    </a:solidFill>
                  </a:tcPr>
                </a:tc>
                <a:tc>
                  <a:txBody>
                    <a:bodyPr/>
                    <a:lstStyle/>
                    <a:p>
                      <a:r>
                        <a:rPr lang="fr-FR" sz="1400" dirty="0"/>
                        <a:t>ODE Guadeloupe / BE </a:t>
                      </a:r>
                      <a:r>
                        <a:rPr lang="fr-FR" sz="1400" dirty="0" err="1"/>
                        <a:t>Créocéan</a:t>
                      </a:r>
                      <a:endParaRPr lang="fr-FR" sz="1400" dirty="0"/>
                    </a:p>
                  </a:txBody>
                  <a:tcPr anchor="c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i="0" dirty="0"/>
                        <a:t>Octobre</a:t>
                      </a:r>
                    </a:p>
                  </a:txBody>
                  <a:tcPr anchor="c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t>1</a:t>
                      </a:r>
                      <a:r>
                        <a:rPr lang="fr-FR" sz="1400" baseline="30000" dirty="0"/>
                        <a:t>er</a:t>
                      </a:r>
                      <a:r>
                        <a:rPr lang="fr-FR" sz="1400" dirty="0"/>
                        <a:t> semestre</a:t>
                      </a:r>
                    </a:p>
                  </a:txBody>
                  <a:tcPr anchor="ctr">
                    <a:solidFill>
                      <a:schemeClr val="accent1">
                        <a:lumMod val="20000"/>
                        <a:lumOff val="80000"/>
                      </a:schemeClr>
                    </a:solidFill>
                  </a:tcPr>
                </a:tc>
                <a:extLst>
                  <a:ext uri="{0D108BD9-81ED-4DB2-BD59-A6C34878D82A}">
                    <a16:rowId xmlns:a16="http://schemas.microsoft.com/office/drawing/2014/main" val="211573650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t>Martinique</a:t>
                      </a:r>
                    </a:p>
                    <a:p>
                      <a:pPr algn="l"/>
                      <a:endParaRPr lang="fr-FR" sz="1400" dirty="0"/>
                    </a:p>
                  </a:txBody>
                  <a:tcPr anchor="ctr">
                    <a:solidFill>
                      <a:schemeClr val="tx2">
                        <a:lumMod val="40000"/>
                        <a:lumOff val="60000"/>
                      </a:schemeClr>
                    </a:solidFill>
                  </a:tcPr>
                </a:tc>
                <a:tc>
                  <a:txBody>
                    <a:bodyPr/>
                    <a:lstStyle/>
                    <a:p>
                      <a:r>
                        <a:rPr lang="fr-FR" sz="1400" dirty="0"/>
                        <a:t>ODE Martinique</a:t>
                      </a:r>
                    </a:p>
                    <a:p>
                      <a:r>
                        <a:rPr lang="fr-FR" sz="1400" dirty="0"/>
                        <a:t>BE Impact Mer</a:t>
                      </a:r>
                    </a:p>
                  </a:txBody>
                  <a:tcPr/>
                </a:tc>
                <a:tc>
                  <a:txBody>
                    <a:bodyPr/>
                    <a:lstStyle/>
                    <a:p>
                      <a:r>
                        <a:rPr lang="fr-FR" sz="1400" dirty="0"/>
                        <a:t>Octobre </a:t>
                      </a:r>
                    </a:p>
                  </a:txBody>
                  <a:tcPr anchor="ctr"/>
                </a:tc>
                <a:tc>
                  <a:txBody>
                    <a:bodyPr/>
                    <a:lstStyle/>
                    <a:p>
                      <a:r>
                        <a:rPr lang="fr-FR" sz="1400" dirty="0"/>
                        <a:t>Janvier</a:t>
                      </a:r>
                    </a:p>
                  </a:txBody>
                  <a:tcPr/>
                </a:tc>
                <a:extLst>
                  <a:ext uri="{0D108BD9-81ED-4DB2-BD59-A6C34878D82A}">
                    <a16:rowId xmlns:a16="http://schemas.microsoft.com/office/drawing/2014/main" val="1749389070"/>
                  </a:ext>
                </a:extLst>
              </a:tr>
              <a:tr h="56768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t>Saint- Barthélemy</a:t>
                      </a:r>
                    </a:p>
                  </a:txBody>
                  <a:tcPr anchor="ctr">
                    <a:solidFill>
                      <a:schemeClr val="tx2">
                        <a:lumMod val="40000"/>
                        <a:lumOff val="60000"/>
                      </a:schemeClr>
                    </a:solidFill>
                  </a:tcPr>
                </a:tc>
                <a:tc>
                  <a:txBody>
                    <a:bodyPr/>
                    <a:lstStyle/>
                    <a:p>
                      <a:r>
                        <a:rPr lang="fr-FR" sz="1400" dirty="0"/>
                        <a:t>ATE</a:t>
                      </a:r>
                    </a:p>
                    <a:p>
                      <a:r>
                        <a:rPr lang="fr-FR" sz="1400" dirty="0"/>
                        <a:t>BE Eco Récifs (Dr Bouchon)</a:t>
                      </a:r>
                    </a:p>
                  </a:txBody>
                  <a:tcPr>
                    <a:solidFill>
                      <a:schemeClr val="accent1">
                        <a:lumMod val="20000"/>
                        <a:lumOff val="80000"/>
                      </a:schemeClr>
                    </a:solidFill>
                  </a:tcPr>
                </a:tc>
                <a:tc>
                  <a:txBody>
                    <a:bodyPr/>
                    <a:lstStyle/>
                    <a:p>
                      <a:r>
                        <a:rPr lang="fr-FR" sz="1400" i="1" dirty="0"/>
                        <a:t>Obs.</a:t>
                      </a:r>
                      <a:r>
                        <a:rPr lang="fr-FR" sz="1400" i="1" baseline="0" dirty="0"/>
                        <a:t> non protocolées (ATE)</a:t>
                      </a:r>
                      <a:endParaRPr lang="fr-FR" sz="1400" i="1" dirty="0"/>
                    </a:p>
                  </a:txBody>
                  <a:tcPr>
                    <a:solidFill>
                      <a:schemeClr val="accent1">
                        <a:lumMod val="20000"/>
                        <a:lumOff val="80000"/>
                      </a:schemeClr>
                    </a:solidFill>
                  </a:tcPr>
                </a:tc>
                <a:tc>
                  <a:txBody>
                    <a:bodyPr/>
                    <a:lstStyle/>
                    <a:p>
                      <a:r>
                        <a:rPr lang="fr-FR" sz="1400" dirty="0"/>
                        <a:t>Janvier</a:t>
                      </a:r>
                    </a:p>
                  </a:txBody>
                  <a:tcPr>
                    <a:solidFill>
                      <a:schemeClr val="accent1">
                        <a:lumMod val="20000"/>
                        <a:lumOff val="80000"/>
                      </a:schemeClr>
                    </a:solidFill>
                  </a:tcPr>
                </a:tc>
                <a:extLst>
                  <a:ext uri="{0D108BD9-81ED-4DB2-BD59-A6C34878D82A}">
                    <a16:rowId xmlns:a16="http://schemas.microsoft.com/office/drawing/2014/main" val="335054915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t>Saint-Martin</a:t>
                      </a:r>
                    </a:p>
                  </a:txBody>
                  <a:tcPr anchor="ctr">
                    <a:solidFill>
                      <a:schemeClr val="tx2">
                        <a:lumMod val="40000"/>
                        <a:lumOff val="60000"/>
                      </a:schemeClr>
                    </a:solidFill>
                  </a:tcPr>
                </a:tc>
                <a:tc>
                  <a:txBody>
                    <a:bodyPr/>
                    <a:lstStyle/>
                    <a:p>
                      <a:r>
                        <a:rPr lang="fr-FR" sz="1400" dirty="0"/>
                        <a:t>AGRNSM</a:t>
                      </a:r>
                    </a:p>
                    <a:p>
                      <a:r>
                        <a:rPr lang="fr-FR" sz="1400" i="1" dirty="0"/>
                        <a:t>En cours d’attribution</a:t>
                      </a:r>
                    </a:p>
                  </a:txBody>
                  <a:tcPr/>
                </a:tc>
                <a:tc>
                  <a:txBody>
                    <a:bodyPr/>
                    <a:lstStyle/>
                    <a:p>
                      <a:r>
                        <a:rPr lang="fr-FR" sz="1400" i="1" dirty="0"/>
                        <a:t>Décembre (prévisionnel)</a:t>
                      </a:r>
                    </a:p>
                  </a:txBody>
                  <a:tcPr/>
                </a:tc>
                <a:tc>
                  <a:txBody>
                    <a:bodyPr/>
                    <a:lstStyle/>
                    <a:p>
                      <a:r>
                        <a:rPr lang="fr-FR" sz="1400" dirty="0"/>
                        <a:t>1</a:t>
                      </a:r>
                      <a:r>
                        <a:rPr lang="fr-FR" sz="1400" baseline="30000" dirty="0"/>
                        <a:t>er</a:t>
                      </a:r>
                      <a:r>
                        <a:rPr lang="fr-FR" sz="1400" baseline="0" dirty="0"/>
                        <a:t> semestre</a:t>
                      </a:r>
                      <a:endParaRPr lang="fr-FR" sz="1400" dirty="0"/>
                    </a:p>
                  </a:txBody>
                  <a:tcPr/>
                </a:tc>
                <a:extLst>
                  <a:ext uri="{0D108BD9-81ED-4DB2-BD59-A6C34878D82A}">
                    <a16:rowId xmlns:a16="http://schemas.microsoft.com/office/drawing/2014/main" val="3087530420"/>
                  </a:ext>
                </a:extLst>
              </a:tr>
            </a:tbl>
          </a:graphicData>
        </a:graphic>
      </p:graphicFrame>
      <p:pic>
        <p:nvPicPr>
          <p:cNvPr id="13" name="Image 12"/>
          <p:cNvPicPr/>
          <p:nvPr/>
        </p:nvPicPr>
        <p:blipFill rotWithShape="1">
          <a:blip r:embed="rId2" cstate="print">
            <a:extLst>
              <a:ext uri="{28A0092B-C50C-407E-A947-70E740481C1C}">
                <a14:useLocalDpi xmlns:a14="http://schemas.microsoft.com/office/drawing/2010/main" val="0"/>
              </a:ext>
            </a:extLst>
          </a:blip>
          <a:srcRect l="50445"/>
          <a:stretch/>
        </p:blipFill>
        <p:spPr bwMode="auto">
          <a:xfrm>
            <a:off x="7078422" y="2663283"/>
            <a:ext cx="2083487" cy="1788784"/>
          </a:xfrm>
          <a:prstGeom prst="rect">
            <a:avLst/>
          </a:prstGeom>
          <a:noFill/>
          <a:ln>
            <a:noFill/>
          </a:ln>
        </p:spPr>
      </p:pic>
      <p:sp>
        <p:nvSpPr>
          <p:cNvPr id="3" name="Flèche : droite 2">
            <a:extLst>
              <a:ext uri="{FF2B5EF4-FFF2-40B4-BE49-F238E27FC236}">
                <a16:creationId xmlns:a16="http://schemas.microsoft.com/office/drawing/2014/main" id="{A9304621-6218-D295-0893-BD94ECF51B67}"/>
              </a:ext>
            </a:extLst>
          </p:cNvPr>
          <p:cNvSpPr/>
          <p:nvPr/>
        </p:nvSpPr>
        <p:spPr>
          <a:xfrm>
            <a:off x="223520" y="5630325"/>
            <a:ext cx="380836" cy="29279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0015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fond-page-ifreco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68214"/>
            <a:ext cx="9144000" cy="1212328"/>
          </a:xfrm>
          <a:prstGeom prst="rect">
            <a:avLst/>
          </a:prstGeom>
        </p:spPr>
      </p:pic>
      <p:sp>
        <p:nvSpPr>
          <p:cNvPr id="8" name="Titre 1"/>
          <p:cNvSpPr txBox="1">
            <a:spLocks/>
          </p:cNvSpPr>
          <p:nvPr/>
        </p:nvSpPr>
        <p:spPr>
          <a:xfrm>
            <a:off x="124287" y="5383481"/>
            <a:ext cx="8895425" cy="890897"/>
          </a:xfrm>
          <a:prstGeom prst="rect">
            <a:avLst/>
          </a:prstGeom>
          <a:solidFill>
            <a:schemeClr val="bg1"/>
          </a:solidFill>
          <a:ln>
            <a:noFill/>
          </a:ln>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just" defTabSz="457200" rtl="0" eaLnBrk="1" fontAlgn="auto" latinLnBrk="0" hangingPunct="1">
              <a:lnSpc>
                <a:spcPct val="11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4D91"/>
                </a:solidFill>
                <a:effectLst/>
                <a:uLnTx/>
                <a:uFillTx/>
                <a:latin typeface="Candara" panose="020E0502030303020204" pitchFamily="34" charset="0"/>
                <a:ea typeface="+mj-ea"/>
                <a:cs typeface="Times New Roman" panose="02020603050405020304" pitchFamily="18" charset="0"/>
              </a:rPr>
              <a:t>Retours des comités locaux : quelles sont les difficultés rencontrées dans le suivi de cet épisode et la mise en œuvre des suivis blanchissement et post blanchissement? </a:t>
            </a:r>
          </a:p>
        </p:txBody>
      </p:sp>
      <p:sp>
        <p:nvSpPr>
          <p:cNvPr id="2" name="ZoneTexte 1"/>
          <p:cNvSpPr txBox="1"/>
          <p:nvPr/>
        </p:nvSpPr>
        <p:spPr>
          <a:xfrm>
            <a:off x="207816" y="324470"/>
            <a:ext cx="868760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mn-cs"/>
              </a:rPr>
              <a:t>Episode de blanchissement Antilles françaises 2023 </a:t>
            </a:r>
          </a:p>
        </p:txBody>
      </p:sp>
      <p:pic>
        <p:nvPicPr>
          <p:cNvPr id="3" name="Image 2"/>
          <p:cNvPicPr>
            <a:picLocks noChangeAspect="1"/>
          </p:cNvPicPr>
          <p:nvPr/>
        </p:nvPicPr>
        <p:blipFill rotWithShape="1">
          <a:blip r:embed="rId3"/>
          <a:srcRect b="39685"/>
          <a:stretch/>
        </p:blipFill>
        <p:spPr>
          <a:xfrm>
            <a:off x="3325824" y="3971851"/>
            <a:ext cx="2191798" cy="1349810"/>
          </a:xfrm>
          <a:prstGeom prst="rect">
            <a:avLst/>
          </a:prstGeom>
        </p:spPr>
      </p:pic>
      <p:pic>
        <p:nvPicPr>
          <p:cNvPr id="4" name="Image 3"/>
          <p:cNvPicPr>
            <a:picLocks noChangeAspect="1"/>
          </p:cNvPicPr>
          <p:nvPr/>
        </p:nvPicPr>
        <p:blipFill rotWithShape="1">
          <a:blip r:embed="rId4"/>
          <a:srcRect b="14870"/>
          <a:stretch/>
        </p:blipFill>
        <p:spPr>
          <a:xfrm>
            <a:off x="142822" y="3971851"/>
            <a:ext cx="3091212" cy="1419860"/>
          </a:xfrm>
          <a:prstGeom prst="rect">
            <a:avLst/>
          </a:prstGeom>
        </p:spPr>
      </p:pic>
      <p:sp>
        <p:nvSpPr>
          <p:cNvPr id="5" name="Rectangle 4"/>
          <p:cNvSpPr/>
          <p:nvPr/>
        </p:nvSpPr>
        <p:spPr>
          <a:xfrm>
            <a:off x="83528" y="1154490"/>
            <a:ext cx="8729546" cy="2514663"/>
          </a:xfrm>
          <a:prstGeom prst="rect">
            <a:avLst/>
          </a:prstGeom>
        </p:spPr>
        <p:txBody>
          <a:bodyPr wrap="square">
            <a:spAutoFit/>
          </a:bodyPr>
          <a:lstStyle/>
          <a:p>
            <a:pPr marL="342900" marR="0" lvl="0" indent="-342900" algn="just" defTabSz="4572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Demande de remontée des informations sur blanchissement vers la plateforme AGRRA (</a:t>
            </a:r>
            <a:r>
              <a:rPr kumimoji="0" lang="fr-FR" sz="1800" b="0" i="0" u="none" strike="noStrike" kern="1200" cap="none" spc="0" normalizeH="0" baseline="0" noProof="0" dirty="0">
                <a:ln>
                  <a:noFill/>
                </a:ln>
                <a:solidFill>
                  <a:prstClr val="black"/>
                </a:solidFill>
                <a:effectLst/>
                <a:uLnTx/>
                <a:uFillTx/>
                <a:latin typeface="Calibri"/>
                <a:ea typeface="+mn-ea"/>
                <a:cs typeface="+mn-cs"/>
                <a:hlinkClick r:id="rId5"/>
              </a:rPr>
              <a:t>https://www.agrra.org/coral-bleaching/</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 qui réalisera le transfert des données vers la NOAA (amélioration du Coral </a:t>
            </a:r>
            <a:r>
              <a:rPr kumimoji="0" lang="fr-FR" sz="1800" b="0" i="0" u="none" strike="noStrike" kern="1200" cap="none" spc="0" normalizeH="0" baseline="0" noProof="0" dirty="0" err="1">
                <a:ln>
                  <a:noFill/>
                </a:ln>
                <a:solidFill>
                  <a:srgbClr val="004D91"/>
                </a:solidFill>
                <a:effectLst/>
                <a:uLnTx/>
                <a:uFillTx/>
                <a:latin typeface="Candara" panose="020E0502030303020204" pitchFamily="34" charset="0"/>
                <a:ea typeface="+mn-ea"/>
                <a:cs typeface="Times New Roman" panose="02020603050405020304" pitchFamily="18" charset="0"/>
              </a:rPr>
              <a:t>Reef</a:t>
            </a: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 Watch).  </a:t>
            </a:r>
          </a:p>
          <a:p>
            <a:pPr marL="342900" marR="0" lvl="0" indent="-342900" algn="just" defTabSz="4572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Une notice d’utilisation du formulaire AGRRA pour la saisie des observations de blanchissement par Pauline </a:t>
            </a:r>
            <a:r>
              <a:rPr kumimoji="0" lang="fr-FR" sz="1800" b="0" i="0" u="none" strike="noStrike" kern="1200" cap="none" spc="0" normalizeH="0" baseline="0" noProof="0" dirty="0" err="1">
                <a:ln>
                  <a:noFill/>
                </a:ln>
                <a:solidFill>
                  <a:srgbClr val="004D91"/>
                </a:solidFill>
                <a:effectLst/>
                <a:uLnTx/>
                <a:uFillTx/>
                <a:latin typeface="Candara" panose="020E0502030303020204" pitchFamily="34" charset="0"/>
                <a:ea typeface="+mn-ea"/>
                <a:cs typeface="Times New Roman" panose="02020603050405020304" pitchFamily="18" charset="0"/>
              </a:rPr>
              <a:t>Bellenoue</a:t>
            </a: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 </a:t>
            </a:r>
          </a:p>
          <a:p>
            <a:pPr marL="342900" marR="0" lvl="0" indent="-342900" algn="just" defTabSz="4572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Actions de communication et de sciences participatives par les acteurs des territoires</a:t>
            </a:r>
          </a:p>
          <a:p>
            <a:pPr marL="342900" marR="0" lvl="0" indent="-342900" algn="just" defTabSz="4572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Bilan des suivis et premiers résultats : note en cours de rédaction par Amandine </a:t>
            </a:r>
            <a:r>
              <a:rPr kumimoji="0" lang="fr-FR" sz="1800" b="0" i="0" u="none" strike="noStrike" kern="1200" cap="none" spc="0" normalizeH="0" baseline="0" noProof="0" dirty="0" err="1">
                <a:ln>
                  <a:noFill/>
                </a:ln>
                <a:solidFill>
                  <a:srgbClr val="004D91"/>
                </a:solidFill>
                <a:effectLst/>
                <a:uLnTx/>
                <a:uFillTx/>
                <a:latin typeface="Candara" panose="020E0502030303020204" pitchFamily="34" charset="0"/>
                <a:ea typeface="+mn-ea"/>
                <a:cs typeface="Times New Roman" panose="02020603050405020304" pitchFamily="18" charset="0"/>
              </a:rPr>
              <a:t>Vaslet</a:t>
            </a:r>
            <a:r>
              <a:rPr kumimoji="0" lang="fr-FR" sz="1800" b="0" i="0" u="none" strike="noStrike" kern="1200" cap="none" spc="0" normalizeH="0" baseline="0" noProof="0" dirty="0">
                <a:ln>
                  <a:noFill/>
                </a:ln>
                <a:solidFill>
                  <a:srgbClr val="004D91"/>
                </a:solidFill>
                <a:effectLst/>
                <a:uLnTx/>
                <a:uFillTx/>
                <a:latin typeface="Candara" panose="020E0502030303020204" pitchFamily="34" charset="0"/>
                <a:ea typeface="+mn-ea"/>
                <a:cs typeface="Times New Roman" panose="02020603050405020304" pitchFamily="18" charset="0"/>
              </a:rPr>
              <a:t> (Animation régionale Antilles réseau récifs pour 2023). </a:t>
            </a:r>
          </a:p>
        </p:txBody>
      </p:sp>
      <p:pic>
        <p:nvPicPr>
          <p:cNvPr id="6" name="Image 5"/>
          <p:cNvPicPr>
            <a:picLocks noChangeAspect="1"/>
          </p:cNvPicPr>
          <p:nvPr/>
        </p:nvPicPr>
        <p:blipFill>
          <a:blip r:embed="rId6"/>
          <a:stretch>
            <a:fillRect/>
          </a:stretch>
        </p:blipFill>
        <p:spPr>
          <a:xfrm>
            <a:off x="5609412" y="4193333"/>
            <a:ext cx="3534588" cy="1096170"/>
          </a:xfrm>
          <a:prstGeom prst="rect">
            <a:avLst/>
          </a:prstGeom>
        </p:spPr>
      </p:pic>
    </p:spTree>
    <p:extLst>
      <p:ext uri="{BB962C8B-B14F-4D97-AF65-F5344CB8AC3E}">
        <p14:creationId xmlns:p14="http://schemas.microsoft.com/office/powerpoint/2010/main" val="2712019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 10" descr="fond-page-ifrecor1.png"/>
          <p:cNvPicPr/>
          <p:nvPr/>
        </p:nvPicPr>
        <p:blipFill>
          <a:blip r:embed="rId2"/>
          <a:stretch/>
        </p:blipFill>
        <p:spPr>
          <a:xfrm>
            <a:off x="0" y="5668200"/>
            <a:ext cx="9143640" cy="1212120"/>
          </a:xfrm>
          <a:prstGeom prst="rect">
            <a:avLst/>
          </a:prstGeom>
          <a:ln w="0">
            <a:noFill/>
          </a:ln>
        </p:spPr>
      </p:pic>
      <p:sp>
        <p:nvSpPr>
          <p:cNvPr id="97" name="Titre 1"/>
          <p:cNvSpPr/>
          <p:nvPr/>
        </p:nvSpPr>
        <p:spPr>
          <a:xfrm>
            <a:off x="405360" y="500400"/>
            <a:ext cx="6091560" cy="7664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anchor="ctr">
            <a:normAutofit fontScale="77500" lnSpcReduction="20000"/>
          </a:bodyPr>
          <a:lstStyle/>
          <a:p>
            <a:pPr>
              <a:lnSpc>
                <a:spcPts val="2999"/>
              </a:lnSpc>
              <a:buNone/>
            </a:pPr>
            <a:r>
              <a:rPr lang="fr-FR" sz="3500" b="1" strike="noStrike" spc="-1" dirty="0">
                <a:solidFill>
                  <a:srgbClr val="984807"/>
                </a:solidFill>
                <a:latin typeface="Candara"/>
              </a:rPr>
              <a:t>5</a:t>
            </a:r>
            <a:r>
              <a:rPr lang="fr-FR" sz="3500" b="1" strike="noStrike" spc="-1" baseline="30000" dirty="0">
                <a:solidFill>
                  <a:srgbClr val="984807"/>
                </a:solidFill>
                <a:latin typeface="Candara"/>
              </a:rPr>
              <a:t>ème</a:t>
            </a:r>
            <a:r>
              <a:rPr lang="fr-FR" sz="3500" b="1" strike="noStrike" spc="-1" dirty="0">
                <a:solidFill>
                  <a:srgbClr val="984807"/>
                </a:solidFill>
                <a:latin typeface="Candara"/>
              </a:rPr>
              <a:t> Programme d’actions 2022-2026</a:t>
            </a:r>
            <a:endParaRPr lang="fr-FR" sz="3500" b="0" strike="noStrike" spc="-1" dirty="0">
              <a:latin typeface="Arial"/>
            </a:endParaRPr>
          </a:p>
        </p:txBody>
      </p:sp>
      <p:sp>
        <p:nvSpPr>
          <p:cNvPr id="98" name="Titre 1"/>
          <p:cNvSpPr/>
          <p:nvPr/>
        </p:nvSpPr>
        <p:spPr>
          <a:xfrm>
            <a:off x="0" y="1394913"/>
            <a:ext cx="4285673" cy="52495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gn="just">
              <a:spcBef>
                <a:spcPts val="600"/>
              </a:spcBef>
            </a:pPr>
            <a:r>
              <a:rPr lang="fr-FR" sz="1600" spc="-1" dirty="0">
                <a:latin typeface="Candara" panose="020E0502030303020204" pitchFamily="34" charset="0"/>
              </a:rPr>
              <a:t>Le Comité national de l’</a:t>
            </a:r>
            <a:r>
              <a:rPr lang="fr-FR" sz="1600" spc="-1" dirty="0" err="1">
                <a:latin typeface="Candara" panose="020E0502030303020204" pitchFamily="34" charset="0"/>
              </a:rPr>
              <a:t>Ifrecor</a:t>
            </a:r>
            <a:r>
              <a:rPr lang="fr-FR" sz="1600" spc="-1" dirty="0">
                <a:latin typeface="Candara" panose="020E0502030303020204" pitchFamily="34" charset="0"/>
              </a:rPr>
              <a:t>, réuni à Paris en novembre 2022, a adopté son 5</a:t>
            </a:r>
            <a:r>
              <a:rPr lang="fr-FR" sz="1600" spc="-1" baseline="30000" dirty="0">
                <a:latin typeface="Candara" panose="020E0502030303020204" pitchFamily="34" charset="0"/>
              </a:rPr>
              <a:t>ème</a:t>
            </a:r>
            <a:r>
              <a:rPr lang="fr-FR" sz="1600" spc="-1" dirty="0">
                <a:latin typeface="Candara" panose="020E0502030303020204" pitchFamily="34" charset="0"/>
              </a:rPr>
              <a:t> Programme d’actions (2022-2026).</a:t>
            </a:r>
          </a:p>
          <a:p>
            <a:pPr algn="just">
              <a:spcBef>
                <a:spcPts val="600"/>
              </a:spcBef>
            </a:pPr>
            <a:endParaRPr lang="fr-FR" sz="1600" spc="-1" dirty="0">
              <a:latin typeface="Candara" panose="020E0502030303020204" pitchFamily="34" charset="0"/>
            </a:endParaRPr>
          </a:p>
          <a:p>
            <a:pPr marL="800100" lvl="1" indent="-342900" algn="just">
              <a:spcBef>
                <a:spcPts val="600"/>
              </a:spcBef>
              <a:buFont typeface="+mj-lt"/>
              <a:buAutoNum type="arabicPeriod"/>
            </a:pPr>
            <a:r>
              <a:rPr lang="fr-FR" sz="1400" b="1" spc="-1" dirty="0">
                <a:latin typeface="Candara" panose="020E0502030303020204" pitchFamily="34" charset="0"/>
              </a:rPr>
              <a:t>MERCI-Cor – Eviter-Réduire-Compenser en milieu corallien</a:t>
            </a:r>
          </a:p>
          <a:p>
            <a:pPr marL="800100" lvl="1" indent="-342900" algn="just">
              <a:spcBef>
                <a:spcPts val="600"/>
              </a:spcBef>
              <a:buFont typeface="+mj-lt"/>
              <a:buAutoNum type="arabicPeriod"/>
            </a:pPr>
            <a:r>
              <a:rPr lang="fr-FR" sz="1400" b="1" spc="-1" dirty="0">
                <a:latin typeface="Candara" panose="020E0502030303020204" pitchFamily="34" charset="0"/>
              </a:rPr>
              <a:t>Evaluation des actions de restauration corallienne</a:t>
            </a:r>
          </a:p>
          <a:p>
            <a:pPr marL="800100" lvl="1" indent="-342900" algn="just">
              <a:spcBef>
                <a:spcPts val="600"/>
              </a:spcBef>
              <a:buFont typeface="+mj-lt"/>
              <a:buAutoNum type="arabicPeriod"/>
            </a:pPr>
            <a:r>
              <a:rPr lang="fr-FR" sz="1400" b="1" spc="-1" dirty="0">
                <a:latin typeface="Candara" panose="020E0502030303020204" pitchFamily="34" charset="0"/>
              </a:rPr>
              <a:t>Classification et cartographie</a:t>
            </a:r>
          </a:p>
          <a:p>
            <a:pPr marL="800100" lvl="1" indent="-342900" algn="just">
              <a:spcBef>
                <a:spcPts val="600"/>
              </a:spcBef>
              <a:buFont typeface="+mj-lt"/>
              <a:buAutoNum type="arabicPeriod"/>
            </a:pPr>
            <a:r>
              <a:rPr lang="fr-FR" sz="1400" b="1" spc="-1" dirty="0">
                <a:latin typeface="Candara" panose="020E0502030303020204" pitchFamily="34" charset="0"/>
              </a:rPr>
              <a:t>Prévention contre les EEE marines</a:t>
            </a:r>
          </a:p>
          <a:p>
            <a:pPr marL="800100" lvl="1" indent="-342900" algn="just">
              <a:spcBef>
                <a:spcPts val="600"/>
              </a:spcBef>
              <a:buFont typeface="+mj-lt"/>
              <a:buAutoNum type="arabicPeriod"/>
            </a:pPr>
            <a:r>
              <a:rPr lang="fr-FR" sz="1400" b="1" spc="-1" dirty="0">
                <a:latin typeface="Candara" panose="020E0502030303020204" pitchFamily="34" charset="0"/>
              </a:rPr>
              <a:t>Listes rouges des espèces et des écosystèmes</a:t>
            </a:r>
          </a:p>
          <a:p>
            <a:pPr marL="800100" lvl="1" indent="-342900" algn="just">
              <a:spcBef>
                <a:spcPts val="600"/>
              </a:spcBef>
              <a:buFont typeface="+mj-lt"/>
              <a:buAutoNum type="arabicPeriod"/>
            </a:pPr>
            <a:r>
              <a:rPr lang="fr-FR" sz="1400" b="1" spc="-1" dirty="0">
                <a:latin typeface="Candara" panose="020E0502030303020204" pitchFamily="34" charset="0"/>
              </a:rPr>
              <a:t>Réseaux de surveillance</a:t>
            </a:r>
          </a:p>
          <a:p>
            <a:pPr marL="1257300" lvl="2" indent="-342900" algn="just">
              <a:spcBef>
                <a:spcPts val="600"/>
              </a:spcBef>
              <a:buFont typeface="Arial" panose="020B0604020202020204" pitchFamily="34" charset="0"/>
              <a:buChar char="•"/>
            </a:pPr>
            <a:r>
              <a:rPr lang="fr-FR" sz="1400" b="1" spc="-1" dirty="0">
                <a:latin typeface="Candara" panose="020E0502030303020204" pitchFamily="34" charset="0"/>
              </a:rPr>
              <a:t>Récifs coralliens</a:t>
            </a:r>
          </a:p>
          <a:p>
            <a:pPr marL="1257300" lvl="2" indent="-342900" algn="just">
              <a:spcBef>
                <a:spcPts val="600"/>
              </a:spcBef>
              <a:buFont typeface="Arial" panose="020B0604020202020204" pitchFamily="34" charset="0"/>
              <a:buChar char="•"/>
            </a:pPr>
            <a:r>
              <a:rPr lang="fr-FR" sz="1400" b="1" spc="-1" dirty="0">
                <a:latin typeface="Candara" panose="020E0502030303020204" pitchFamily="34" charset="0"/>
              </a:rPr>
              <a:t>Herbiers</a:t>
            </a:r>
          </a:p>
          <a:p>
            <a:pPr marL="1257300" lvl="2" indent="-342900" algn="just">
              <a:spcBef>
                <a:spcPts val="600"/>
              </a:spcBef>
              <a:buFont typeface="Arial" panose="020B0604020202020204" pitchFamily="34" charset="0"/>
              <a:buChar char="•"/>
            </a:pPr>
            <a:r>
              <a:rPr lang="fr-FR" sz="1400" b="1" spc="-1" dirty="0">
                <a:latin typeface="Candara" panose="020E0502030303020204" pitchFamily="34" charset="0"/>
              </a:rPr>
              <a:t>Mangroves</a:t>
            </a:r>
          </a:p>
          <a:p>
            <a:pPr marL="800100" lvl="1" indent="-342900" algn="just">
              <a:spcBef>
                <a:spcPts val="600"/>
              </a:spcBef>
              <a:buFont typeface="+mj-lt"/>
              <a:buAutoNum type="arabicPeriod"/>
            </a:pPr>
            <a:r>
              <a:rPr lang="fr-FR" sz="1400" b="1" spc="-1" dirty="0">
                <a:latin typeface="Candara" panose="020E0502030303020204" pitchFamily="34" charset="0"/>
              </a:rPr>
              <a:t>Valeur socio-économique des écosystèmes</a:t>
            </a:r>
          </a:p>
          <a:p>
            <a:pPr marL="800100" lvl="1" indent="-342900" algn="just">
              <a:spcBef>
                <a:spcPts val="600"/>
              </a:spcBef>
              <a:buFont typeface="+mj-lt"/>
              <a:buAutoNum type="arabicPeriod"/>
            </a:pPr>
            <a:endParaRPr lang="fr-FR" sz="1400" b="1" spc="-1" dirty="0">
              <a:latin typeface="Candara" panose="020E0502030303020204" pitchFamily="34" charset="0"/>
            </a:endParaRPr>
          </a:p>
          <a:p>
            <a:pPr marL="285750" indent="-285750">
              <a:lnSpc>
                <a:spcPts val="1800"/>
              </a:lnSpc>
              <a:buFont typeface="Wingdings" panose="05000000000000000000" pitchFamily="2" charset="2"/>
              <a:buChar char="v"/>
            </a:pPr>
            <a:endParaRPr lang="fr-FR" sz="1600" b="0" strike="noStrike" spc="-1" dirty="0">
              <a:latin typeface="Arial"/>
            </a:endParaRPr>
          </a:p>
          <a:p>
            <a:pPr>
              <a:lnSpc>
                <a:spcPts val="1800"/>
              </a:lnSpc>
              <a:buNone/>
            </a:pPr>
            <a:endParaRPr lang="fr-FR" sz="1600" b="0" strike="noStrike" spc="-1" dirty="0">
              <a:latin typeface="Arial"/>
            </a:endParaRPr>
          </a:p>
          <a:p>
            <a:pPr>
              <a:lnSpc>
                <a:spcPts val="1800"/>
              </a:lnSpc>
              <a:buNone/>
            </a:pPr>
            <a:endParaRPr lang="fr-FR" sz="1500" b="0" strike="noStrike" spc="-1" dirty="0">
              <a:latin typeface="Arial"/>
            </a:endParaRPr>
          </a:p>
        </p:txBody>
      </p:sp>
      <p:sp>
        <p:nvSpPr>
          <p:cNvPr id="99" name="Connecteur droit 2"/>
          <p:cNvSpPr/>
          <p:nvPr/>
        </p:nvSpPr>
        <p:spPr>
          <a:xfrm>
            <a:off x="576720" y="1160280"/>
            <a:ext cx="5247000" cy="360"/>
          </a:xfrm>
          <a:prstGeom prst="line">
            <a:avLst/>
          </a:prstGeom>
          <a:ln>
            <a:solidFill>
              <a:srgbClr val="4F81BD"/>
            </a:solidFill>
            <a:round/>
          </a:ln>
        </p:spPr>
        <p:style>
          <a:lnRef idx="2">
            <a:schemeClr val="accent1"/>
          </a:lnRef>
          <a:fillRef idx="0">
            <a:schemeClr val="accent1"/>
          </a:fillRef>
          <a:effectRef idx="1">
            <a:schemeClr val="accent1"/>
          </a:effectRef>
          <a:fontRef idx="minor"/>
        </p:style>
      </p:sp>
      <p:sp>
        <p:nvSpPr>
          <p:cNvPr id="9" name="Titre 1">
            <a:extLst>
              <a:ext uri="{FF2B5EF4-FFF2-40B4-BE49-F238E27FC236}">
                <a16:creationId xmlns:a16="http://schemas.microsoft.com/office/drawing/2014/main" id="{F61D8B57-98C9-438A-96C0-09547ABF91E1}"/>
              </a:ext>
            </a:extLst>
          </p:cNvPr>
          <p:cNvSpPr/>
          <p:nvPr/>
        </p:nvSpPr>
        <p:spPr>
          <a:xfrm>
            <a:off x="4733646" y="1399531"/>
            <a:ext cx="4285673" cy="52495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gn="just">
              <a:spcBef>
                <a:spcPts val="600"/>
              </a:spcBef>
            </a:pPr>
            <a:r>
              <a:rPr lang="fr-FR" sz="1600" spc="-1" dirty="0">
                <a:latin typeface="Candara" panose="020E0502030303020204" pitchFamily="34" charset="0"/>
              </a:rPr>
              <a:t>Certaines actions nécessitent un développement plus approfondi et n’ont pas pu être adoptées (prévu pour 2023-2024).</a:t>
            </a:r>
          </a:p>
          <a:p>
            <a:pPr lvl="1" algn="just">
              <a:spcBef>
                <a:spcPts val="600"/>
              </a:spcBef>
            </a:pPr>
            <a:endParaRPr lang="fr-FR" sz="1600" b="1" spc="-1" dirty="0">
              <a:latin typeface="Candara" panose="020E0502030303020204" pitchFamily="34" charset="0"/>
            </a:endParaRPr>
          </a:p>
          <a:p>
            <a:pPr marL="342900" indent="-342900">
              <a:lnSpc>
                <a:spcPts val="1800"/>
              </a:lnSpc>
              <a:buFont typeface="+mj-lt"/>
              <a:buAutoNum type="arabicPeriod"/>
            </a:pPr>
            <a:r>
              <a:rPr lang="fr-FR" sz="1400" b="1" strike="noStrike" spc="-1" dirty="0">
                <a:latin typeface="Candara" panose="020E0502030303020204" pitchFamily="34" charset="0"/>
              </a:rPr>
              <a:t>Liens entre usages, pressions, et état</a:t>
            </a:r>
          </a:p>
          <a:p>
            <a:pPr marL="342900" indent="-342900">
              <a:lnSpc>
                <a:spcPts val="1800"/>
              </a:lnSpc>
              <a:buFont typeface="+mj-lt"/>
              <a:buAutoNum type="arabicPeriod"/>
            </a:pPr>
            <a:r>
              <a:rPr lang="fr-FR" sz="1400" b="1" strike="noStrike" spc="-1" dirty="0">
                <a:latin typeface="Candara" panose="020E0502030303020204" pitchFamily="34" charset="0"/>
              </a:rPr>
              <a:t>Planification en mer et résilience</a:t>
            </a:r>
          </a:p>
          <a:p>
            <a:pPr marL="342900" indent="-342900">
              <a:lnSpc>
                <a:spcPts val="1800"/>
              </a:lnSpc>
              <a:buFont typeface="+mj-lt"/>
              <a:buAutoNum type="arabicPeriod"/>
            </a:pPr>
            <a:r>
              <a:rPr lang="fr-FR" sz="1400" b="1" strike="noStrike" spc="-1" dirty="0">
                <a:latin typeface="Candara" panose="020E0502030303020204" pitchFamily="34" charset="0"/>
              </a:rPr>
              <a:t>Observatoire du changement climatique</a:t>
            </a:r>
          </a:p>
          <a:p>
            <a:pPr marL="342900" indent="-342900">
              <a:lnSpc>
                <a:spcPts val="1800"/>
              </a:lnSpc>
              <a:buFont typeface="+mj-lt"/>
              <a:buAutoNum type="arabicPeriod"/>
            </a:pPr>
            <a:r>
              <a:rPr lang="fr-FR" sz="1400" b="1" strike="noStrike" spc="-1" dirty="0">
                <a:latin typeface="Candara" panose="020E0502030303020204" pitchFamily="34" charset="0"/>
              </a:rPr>
              <a:t>Diversification des financements</a:t>
            </a:r>
          </a:p>
          <a:p>
            <a:pPr>
              <a:lnSpc>
                <a:spcPts val="1800"/>
              </a:lnSpc>
              <a:buNone/>
            </a:pPr>
            <a:endParaRPr lang="fr-FR" sz="1600" b="0" strike="noStrike" spc="-1" dirty="0">
              <a:latin typeface="Arial"/>
            </a:endParaRPr>
          </a:p>
          <a:p>
            <a:pPr>
              <a:lnSpc>
                <a:spcPts val="1800"/>
              </a:lnSpc>
              <a:buNone/>
            </a:pPr>
            <a:endParaRPr lang="fr-FR" sz="1500" b="0" strike="noStrike" spc="-1" dirty="0">
              <a:latin typeface="Arial"/>
            </a:endParaRPr>
          </a:p>
        </p:txBody>
      </p:sp>
    </p:spTree>
    <p:extLst>
      <p:ext uri="{BB962C8B-B14F-4D97-AF65-F5344CB8AC3E}">
        <p14:creationId xmlns:p14="http://schemas.microsoft.com/office/powerpoint/2010/main" val="1753107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CC3FD-783F-B885-443F-FAC624AEC380}"/>
              </a:ext>
            </a:extLst>
          </p:cNvPr>
          <p:cNvSpPr>
            <a:spLocks noGrp="1"/>
          </p:cNvSpPr>
          <p:nvPr>
            <p:ph type="ctrTitle"/>
          </p:nvPr>
        </p:nvSpPr>
        <p:spPr>
          <a:xfrm>
            <a:off x="-410902" y="693804"/>
            <a:ext cx="6858000" cy="1790700"/>
          </a:xfrm>
        </p:spPr>
        <p:txBody>
          <a:bodyPr/>
          <a:lstStyle/>
          <a:p>
            <a:r>
              <a:rPr lang="en-US" dirty="0"/>
              <a:t>Communication </a:t>
            </a:r>
            <a:r>
              <a:rPr lang="en-US" dirty="0" err="1"/>
              <a:t>Ifrecor</a:t>
            </a:r>
            <a:endParaRPr lang="en-US" dirty="0"/>
          </a:p>
        </p:txBody>
      </p:sp>
      <p:sp>
        <p:nvSpPr>
          <p:cNvPr id="3" name="Subtitle 2">
            <a:extLst>
              <a:ext uri="{FF2B5EF4-FFF2-40B4-BE49-F238E27FC236}">
                <a16:creationId xmlns:a16="http://schemas.microsoft.com/office/drawing/2014/main" id="{987FAD23-BA48-0886-7E62-A11EF4F20AE3}"/>
              </a:ext>
            </a:extLst>
          </p:cNvPr>
          <p:cNvSpPr>
            <a:spLocks noGrp="1"/>
          </p:cNvSpPr>
          <p:nvPr>
            <p:ph type="subTitle" idx="1"/>
          </p:nvPr>
        </p:nvSpPr>
        <p:spPr>
          <a:xfrm>
            <a:off x="-250362" y="2681996"/>
            <a:ext cx="6858000" cy="1942814"/>
          </a:xfrm>
        </p:spPr>
        <p:txBody>
          <a:bodyPr>
            <a:normAutofit fontScale="62500" lnSpcReduction="20000"/>
          </a:bodyPr>
          <a:lstStyle/>
          <a:p>
            <a:r>
              <a:rPr lang="fr-FR" dirty="0"/>
              <a:t>- un fort accent sur la visibilité de l’</a:t>
            </a:r>
            <a:r>
              <a:rPr lang="fr-FR" dirty="0" err="1"/>
              <a:t>Ifrecor</a:t>
            </a:r>
            <a:r>
              <a:rPr lang="fr-FR" dirty="0"/>
              <a:t> et </a:t>
            </a:r>
            <a:r>
              <a:rPr lang="fr-FR" dirty="0">
                <a:solidFill>
                  <a:schemeClr val="tx1"/>
                </a:solidFill>
              </a:rPr>
              <a:t>de ses </a:t>
            </a:r>
            <a:r>
              <a:rPr lang="fr-FR" dirty="0"/>
              <a:t>actions.</a:t>
            </a:r>
          </a:p>
          <a:p>
            <a:r>
              <a:rPr lang="fr-FR" dirty="0"/>
              <a:t>- une équipe spécialisée dans les relations </a:t>
            </a:r>
            <a:r>
              <a:rPr lang="fr-FR" dirty="0">
                <a:solidFill>
                  <a:schemeClr val="tx1"/>
                </a:solidFill>
              </a:rPr>
              <a:t>presse</a:t>
            </a:r>
            <a:r>
              <a:rPr lang="fr-FR" dirty="0"/>
              <a:t> (VLC)</a:t>
            </a:r>
          </a:p>
          <a:p>
            <a:r>
              <a:rPr lang="fr-FR" dirty="0"/>
              <a:t>- création et mise en place d’outils pour les membres de l’</a:t>
            </a:r>
            <a:r>
              <a:rPr lang="fr-FR" dirty="0" err="1"/>
              <a:t>Ifrecor</a:t>
            </a:r>
            <a:endParaRPr lang="fr-FR" dirty="0"/>
          </a:p>
          <a:p>
            <a:r>
              <a:rPr lang="fr-FR" dirty="0"/>
              <a:t>&amp; formations</a:t>
            </a:r>
          </a:p>
          <a:p>
            <a:r>
              <a:rPr lang="fr-FR" dirty="0"/>
              <a:t>- un suivi et partage des retombées presse</a:t>
            </a:r>
          </a:p>
          <a:p>
            <a:r>
              <a:rPr lang="fr-FR" dirty="0"/>
              <a:t> </a:t>
            </a:r>
          </a:p>
          <a:p>
            <a:r>
              <a:rPr lang="fr-FR" b="1" dirty="0"/>
              <a:t>Une réunion avec VLC sera organisée </a:t>
            </a:r>
            <a:r>
              <a:rPr lang="fr-FR" b="1" u="sng" dirty="0"/>
              <a:t>en janvier 2024 </a:t>
            </a:r>
            <a:r>
              <a:rPr lang="fr-FR" b="1" dirty="0"/>
              <a:t>pour les</a:t>
            </a:r>
          </a:p>
          <a:p>
            <a:r>
              <a:rPr lang="fr-FR" b="1" dirty="0"/>
              <a:t>personnes intéressées</a:t>
            </a:r>
          </a:p>
          <a:p>
            <a:endParaRPr lang="fr-FR" dirty="0"/>
          </a:p>
          <a:p>
            <a:endParaRPr lang="fr-FR" dirty="0"/>
          </a:p>
        </p:txBody>
      </p:sp>
      <p:pic>
        <p:nvPicPr>
          <p:cNvPr id="4" name="Picture 3">
            <a:extLst>
              <a:ext uri="{FF2B5EF4-FFF2-40B4-BE49-F238E27FC236}">
                <a16:creationId xmlns:a16="http://schemas.microsoft.com/office/drawing/2014/main" id="{AC0426CF-D828-DB71-DF13-13B8A57FD387}"/>
              </a:ext>
            </a:extLst>
          </p:cNvPr>
          <p:cNvPicPr>
            <a:picLocks noChangeAspect="1"/>
          </p:cNvPicPr>
          <p:nvPr/>
        </p:nvPicPr>
        <p:blipFill>
          <a:blip r:embed="rId2"/>
          <a:stretch>
            <a:fillRect/>
          </a:stretch>
        </p:blipFill>
        <p:spPr>
          <a:xfrm>
            <a:off x="6228606" y="1443098"/>
            <a:ext cx="2835878" cy="4431777"/>
          </a:xfrm>
          <a:prstGeom prst="rect">
            <a:avLst/>
          </a:prstGeom>
        </p:spPr>
      </p:pic>
    </p:spTree>
    <p:extLst>
      <p:ext uri="{BB962C8B-B14F-4D97-AF65-F5344CB8AC3E}">
        <p14:creationId xmlns:p14="http://schemas.microsoft.com/office/powerpoint/2010/main" val="1402141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2"/>
          <p:cNvSpPr/>
          <p:nvPr/>
        </p:nvSpPr>
        <p:spPr>
          <a:xfrm>
            <a:off x="298175" y="1678047"/>
            <a:ext cx="7815577" cy="591481"/>
          </a:xfrm>
          <a:prstGeom prst="rect">
            <a:avLst/>
          </a:prstGeom>
          <a:noFill/>
          <a:ln>
            <a:noFill/>
          </a:ln>
        </p:spPr>
        <p:txBody>
          <a:bodyPr spcFirstLastPara="1" wrap="square" lIns="14288" tIns="14288" rIns="14288" bIns="14288" anchor="t" anchorCtr="0">
            <a:normAutofit/>
          </a:bodyPr>
          <a:lstStyle/>
          <a:p>
            <a:pPr>
              <a:lnSpc>
                <a:spcPct val="90000"/>
              </a:lnSpc>
            </a:pPr>
            <a:endParaRPr b="1">
              <a:solidFill>
                <a:schemeClr val="accent6"/>
              </a:solidFill>
              <a:latin typeface="Signika"/>
              <a:ea typeface="Signika"/>
              <a:cs typeface="Signika"/>
              <a:sym typeface="Signika"/>
            </a:endParaRPr>
          </a:p>
        </p:txBody>
      </p:sp>
      <p:sp>
        <p:nvSpPr>
          <p:cNvPr id="124" name="Google Shape;124;p2"/>
          <p:cNvSpPr/>
          <p:nvPr/>
        </p:nvSpPr>
        <p:spPr>
          <a:xfrm>
            <a:off x="411143" y="1678046"/>
            <a:ext cx="8534017" cy="3970613"/>
          </a:xfrm>
          <a:prstGeom prst="rect">
            <a:avLst/>
          </a:prstGeom>
          <a:noFill/>
          <a:ln>
            <a:noFill/>
          </a:ln>
        </p:spPr>
        <p:txBody>
          <a:bodyPr spcFirstLastPara="1" wrap="square" lIns="14288" tIns="14288" rIns="14288" bIns="14288" anchor="t" anchorCtr="0">
            <a:noAutofit/>
          </a:bodyPr>
          <a:lstStyle/>
          <a:p>
            <a:r>
              <a:rPr lang="fr-FR" sz="1350" b="1" dirty="0">
                <a:latin typeface="Verdana" panose="020B0604030504040204" pitchFamily="34" charset="0"/>
                <a:ea typeface="Verdana" panose="020B0604030504040204" pitchFamily="34" charset="0"/>
                <a:cs typeface="Verdana" panose="020B0604030504040204" pitchFamily="34" charset="0"/>
                <a:sym typeface="Signika"/>
              </a:rPr>
              <a:t>ÉQUIPE RP AGENCE VLC</a:t>
            </a:r>
            <a:endParaRPr lang="fr-FR" sz="1350" dirty="0">
              <a:latin typeface="Verdana" panose="020B0604030504040204" pitchFamily="34" charset="0"/>
              <a:ea typeface="Verdana" panose="020B0604030504040204" pitchFamily="34" charset="0"/>
              <a:cs typeface="Verdana" panose="020B0604030504040204" pitchFamily="34" charset="0"/>
            </a:endParaRPr>
          </a:p>
          <a:p>
            <a:r>
              <a:rPr lang="fr-FR" sz="1350" b="1">
                <a:latin typeface="Verdana" panose="020B0604030504040204" pitchFamily="34" charset="0"/>
                <a:ea typeface="Verdana" panose="020B0604030504040204" pitchFamily="34" charset="0"/>
                <a:cs typeface="Verdana" panose="020B0604030504040204" pitchFamily="34" charset="0"/>
              </a:rPr>
              <a:t>3 personnes dédiées </a:t>
            </a:r>
            <a:r>
              <a:rPr lang="fr-FR" sz="1350" b="1" dirty="0">
                <a:latin typeface="Verdana" panose="020B0604030504040204" pitchFamily="34" charset="0"/>
                <a:ea typeface="Verdana" panose="020B0604030504040204" pitchFamily="34" charset="0"/>
                <a:cs typeface="Verdana" panose="020B0604030504040204" pitchFamily="34" charset="0"/>
              </a:rPr>
              <a:t>aux RP IFRECOR </a:t>
            </a:r>
          </a:p>
          <a:p>
            <a:endParaRPr lang="fr-FR" sz="825" dirty="0">
              <a:solidFill>
                <a:schemeClr val="tx2">
                  <a:lumMod val="50000"/>
                </a:schemeClr>
              </a:solidFill>
            </a:endParaRPr>
          </a:p>
          <a:p>
            <a:endParaRPr lang="fr-FR" sz="225" b="1" dirty="0"/>
          </a:p>
          <a:p>
            <a:endParaRPr lang="fr-FR" sz="1350" dirty="0">
              <a:latin typeface="Arial" panose="020B0604020202020204" pitchFamily="34" charset="0"/>
              <a:cs typeface="Arial" panose="020B0604020202020204" pitchFamily="34" charset="0"/>
            </a:endParaRPr>
          </a:p>
          <a:p>
            <a:endParaRPr lang="fr-FR" sz="1350" dirty="0"/>
          </a:p>
          <a:p>
            <a:endParaRPr lang="fr-FR" sz="1350" dirty="0"/>
          </a:p>
          <a:p>
            <a:endParaRPr lang="fr-FR" sz="1350" dirty="0"/>
          </a:p>
          <a:p>
            <a:endParaRPr lang="fr-FR" sz="1350" dirty="0"/>
          </a:p>
          <a:p>
            <a:endParaRPr lang="fr-FR" sz="1350" dirty="0"/>
          </a:p>
          <a:p>
            <a:endParaRPr lang="fr-FR" sz="1350" b="1" dirty="0">
              <a:cs typeface="Calibri" panose="020F0502020204030204" pitchFamily="34" charset="0"/>
            </a:endParaRPr>
          </a:p>
          <a:p>
            <a:endParaRPr lang="fr-FR" sz="1350" b="1" dirty="0">
              <a:cs typeface="Calibri" panose="020F0502020204030204" pitchFamily="34" charset="0"/>
            </a:endParaRPr>
          </a:p>
          <a:p>
            <a:endParaRPr lang="fr-FR" sz="1350" dirty="0"/>
          </a:p>
          <a:p>
            <a:endParaRPr lang="fr-FR" sz="600" dirty="0"/>
          </a:p>
          <a:p>
            <a:pPr marL="214313" indent="-214313">
              <a:buFontTx/>
              <a:buChar char="-"/>
            </a:pPr>
            <a:endParaRPr lang="fr-FR" sz="1350" dirty="0"/>
          </a:p>
          <a:p>
            <a:endParaRPr lang="fr-FR" sz="1350" dirty="0">
              <a:latin typeface="Arial" panose="020B0604020202020204" pitchFamily="34" charset="0"/>
              <a:cs typeface="Arial" panose="020B0604020202020204" pitchFamily="34" charset="0"/>
            </a:endParaRPr>
          </a:p>
          <a:p>
            <a:endParaRPr lang="fr-FR" sz="1350" dirty="0"/>
          </a:p>
          <a:p>
            <a:pPr lvl="0"/>
            <a:endParaRPr lang="fr-FR" sz="600" dirty="0">
              <a:latin typeface="Calibri" panose="020F0502020204030204" pitchFamily="34" charset="0"/>
              <a:ea typeface="Calibri"/>
              <a:cs typeface="Calibri" panose="020F0502020204030204" pitchFamily="34" charset="0"/>
              <a:sym typeface="Calibri"/>
            </a:endParaRPr>
          </a:p>
          <a:p>
            <a:endParaRPr lang="is-IS" sz="1200" dirty="0">
              <a:latin typeface="Calibri" panose="020F0502020204030204" pitchFamily="34" charset="0"/>
              <a:cs typeface="Calibri" panose="020F0502020204030204" pitchFamily="34" charset="0"/>
            </a:endParaRPr>
          </a:p>
          <a:p>
            <a:endParaRPr lang="is-IS" sz="1200" dirty="0">
              <a:latin typeface="Calibri" panose="020F0502020204030204" pitchFamily="34" charset="0"/>
              <a:cs typeface="Calibri" panose="020F0502020204030204" pitchFamily="34" charset="0"/>
            </a:endParaRPr>
          </a:p>
          <a:p>
            <a:endParaRPr lang="is-IS" sz="1350" dirty="0">
              <a:latin typeface="Calibri" panose="020F0502020204030204" pitchFamily="34" charset="0"/>
              <a:cs typeface="Calibri" panose="020F0502020204030204" pitchFamily="34" charset="0"/>
            </a:endParaRPr>
          </a:p>
          <a:p>
            <a:endParaRPr lang="is-IS" sz="1350" dirty="0">
              <a:latin typeface="Calibri" panose="020F0502020204030204" pitchFamily="34" charset="0"/>
              <a:cs typeface="Calibri" panose="020F0502020204030204" pitchFamily="34" charset="0"/>
            </a:endParaRPr>
          </a:p>
          <a:p>
            <a:endParaRPr lang="is-IS" sz="1350" dirty="0">
              <a:latin typeface="Calibri" panose="020F0502020204030204" pitchFamily="34" charset="0"/>
              <a:cs typeface="Calibri" panose="020F0502020204030204" pitchFamily="34" charset="0"/>
            </a:endParaRPr>
          </a:p>
          <a:p>
            <a:endParaRPr lang="is-IS" sz="1350" dirty="0">
              <a:latin typeface="Calibri" panose="020F0502020204030204" pitchFamily="34" charset="0"/>
              <a:cs typeface="Calibri" panose="020F0502020204030204" pitchFamily="34" charset="0"/>
            </a:endParaRPr>
          </a:p>
          <a:p>
            <a:endParaRPr lang="fr-FR" sz="1350" dirty="0">
              <a:latin typeface="Calibri" panose="020F0502020204030204" pitchFamily="34" charset="0"/>
              <a:ea typeface="Calibri"/>
              <a:cs typeface="Calibri" panose="020F0502020204030204" pitchFamily="34" charset="0"/>
              <a:sym typeface="Calibri"/>
            </a:endParaRPr>
          </a:p>
          <a:p>
            <a:endParaRPr lang="fr-FR" sz="1350" dirty="0">
              <a:latin typeface="Calibri" panose="020F0502020204030204" pitchFamily="34" charset="0"/>
              <a:ea typeface="Calibri"/>
              <a:cs typeface="Calibri" panose="020F0502020204030204" pitchFamily="34" charset="0"/>
              <a:sym typeface="Calibri"/>
            </a:endParaRPr>
          </a:p>
          <a:p>
            <a:endParaRPr lang="fr-FR" sz="1350" dirty="0">
              <a:latin typeface="Calibri" panose="020F0502020204030204" pitchFamily="34" charset="0"/>
              <a:ea typeface="Calibri"/>
              <a:cs typeface="Calibri" panose="020F0502020204030204" pitchFamily="34" charset="0"/>
              <a:sym typeface="Calibri"/>
            </a:endParaRPr>
          </a:p>
          <a:p>
            <a:pPr lvl="0"/>
            <a:endParaRPr lang="pt-BR" sz="1350" dirty="0">
              <a:latin typeface="Calibri" panose="020F0502020204030204" pitchFamily="34" charset="0"/>
              <a:ea typeface="Calibri"/>
              <a:cs typeface="Calibri" panose="020F0502020204030204" pitchFamily="34" charset="0"/>
              <a:sym typeface="Calibri"/>
            </a:endParaRPr>
          </a:p>
          <a:p>
            <a:pPr marL="214313" indent="-214313">
              <a:buFontTx/>
              <a:buChar char="-"/>
            </a:pPr>
            <a:endParaRPr lang="pt-BR" sz="1350" dirty="0">
              <a:latin typeface="Calibri" panose="020F0502020204030204" pitchFamily="34" charset="0"/>
              <a:ea typeface="Calibri"/>
              <a:cs typeface="Calibri" panose="020F0502020204030204" pitchFamily="34" charset="0"/>
              <a:sym typeface="Calibri"/>
            </a:endParaRPr>
          </a:p>
          <a:p>
            <a:pPr marL="214313" indent="-214313">
              <a:buFontTx/>
              <a:buChar char="-"/>
            </a:pPr>
            <a:endParaRPr lang="pt-BR" sz="1350" dirty="0">
              <a:latin typeface="Calibri" panose="020F0502020204030204" pitchFamily="34" charset="0"/>
              <a:ea typeface="Calibri"/>
              <a:cs typeface="Calibri" panose="020F0502020204030204" pitchFamily="34" charset="0"/>
              <a:sym typeface="Calibri"/>
            </a:endParaRPr>
          </a:p>
          <a:p>
            <a:pPr marL="214313" indent="-214313">
              <a:buFontTx/>
              <a:buChar char="-"/>
            </a:pPr>
            <a:endParaRPr lang="fr-FR" sz="1350" dirty="0">
              <a:latin typeface="Calibri" panose="020F0502020204030204" pitchFamily="34" charset="0"/>
              <a:ea typeface="Calibri"/>
              <a:cs typeface="Calibri" panose="020F0502020204030204" pitchFamily="34" charset="0"/>
              <a:sym typeface="Calibri"/>
            </a:endParaRPr>
          </a:p>
          <a:p>
            <a:pPr marL="214313" indent="-214313">
              <a:buFontTx/>
              <a:buChar char="-"/>
            </a:pPr>
            <a:endParaRPr lang="fr-FR" sz="1350" b="1" dirty="0">
              <a:solidFill>
                <a:srgbClr val="DE6A10"/>
              </a:solidFill>
              <a:latin typeface="Calibri" panose="020F0502020204030204" pitchFamily="34" charset="0"/>
              <a:ea typeface="Calibri"/>
              <a:cs typeface="Calibri" panose="020F0502020204030204" pitchFamily="34" charset="0"/>
              <a:sym typeface="Calibri"/>
            </a:endParaRPr>
          </a:p>
          <a:p>
            <a:pPr marL="214313" indent="-214313">
              <a:buFontTx/>
              <a:buChar char="-"/>
            </a:pPr>
            <a:endParaRPr lang="fr-FR" sz="1350" strike="sngStrike" dirty="0">
              <a:solidFill>
                <a:schemeClr val="dk1"/>
              </a:solidFill>
              <a:latin typeface="Calibri" panose="020F0502020204030204" pitchFamily="34" charset="0"/>
              <a:cs typeface="Calibri" panose="020F0502020204030204" pitchFamily="34" charset="0"/>
              <a:sym typeface="Calibri"/>
            </a:endParaRPr>
          </a:p>
          <a:p>
            <a:endParaRPr sz="1350" dirty="0">
              <a:solidFill>
                <a:schemeClr val="dk1"/>
              </a:solidFill>
              <a:latin typeface="Calibri"/>
              <a:cs typeface="Calibri"/>
              <a:sym typeface="Calibri"/>
            </a:endParaRPr>
          </a:p>
          <a:p>
            <a:endParaRPr sz="1350" b="1" dirty="0">
              <a:solidFill>
                <a:srgbClr val="DE6A10"/>
              </a:solidFill>
              <a:latin typeface="Calibri"/>
              <a:ea typeface="Calibri"/>
              <a:cs typeface="Calibri"/>
              <a:sym typeface="Calibri"/>
            </a:endParaRPr>
          </a:p>
          <a:p>
            <a:pPr>
              <a:lnSpc>
                <a:spcPct val="107000"/>
              </a:lnSpc>
            </a:pPr>
            <a:br>
              <a:rPr lang="fr-FR" sz="1350" dirty="0">
                <a:solidFill>
                  <a:schemeClr val="dk1"/>
                </a:solidFill>
                <a:latin typeface="Calibri"/>
                <a:ea typeface="Calibri"/>
                <a:cs typeface="Calibri"/>
                <a:sym typeface="Calibri"/>
              </a:rPr>
            </a:br>
            <a:endParaRPr sz="1350" dirty="0">
              <a:solidFill>
                <a:schemeClr val="dk1"/>
              </a:solidFill>
              <a:latin typeface="Calibri"/>
              <a:ea typeface="Calibri"/>
              <a:cs typeface="Calibri"/>
              <a:sym typeface="Calibri"/>
            </a:endParaRPr>
          </a:p>
        </p:txBody>
      </p:sp>
      <p:pic>
        <p:nvPicPr>
          <p:cNvPr id="5" name="Image 4">
            <a:extLst>
              <a:ext uri="{FF2B5EF4-FFF2-40B4-BE49-F238E27FC236}">
                <a16:creationId xmlns:a16="http://schemas.microsoft.com/office/drawing/2014/main" id="{D5A5D69D-460B-CB4F-A54D-5E31B9788086}"/>
              </a:ext>
            </a:extLst>
          </p:cNvPr>
          <p:cNvPicPr>
            <a:picLocks noChangeAspect="1"/>
          </p:cNvPicPr>
          <p:nvPr/>
        </p:nvPicPr>
        <p:blipFill>
          <a:blip r:embed="rId3"/>
          <a:stretch>
            <a:fillRect/>
          </a:stretch>
        </p:blipFill>
        <p:spPr>
          <a:xfrm>
            <a:off x="496298" y="2719875"/>
            <a:ext cx="1398292" cy="1431000"/>
          </a:xfrm>
          <a:prstGeom prst="rect">
            <a:avLst/>
          </a:prstGeom>
        </p:spPr>
      </p:pic>
      <p:sp>
        <p:nvSpPr>
          <p:cNvPr id="11" name="ZoneTexte 10">
            <a:extLst>
              <a:ext uri="{FF2B5EF4-FFF2-40B4-BE49-F238E27FC236}">
                <a16:creationId xmlns:a16="http://schemas.microsoft.com/office/drawing/2014/main" id="{A67BD3AF-9025-4230-2F30-80C28259F887}"/>
              </a:ext>
            </a:extLst>
          </p:cNvPr>
          <p:cNvSpPr txBox="1"/>
          <p:nvPr/>
        </p:nvSpPr>
        <p:spPr>
          <a:xfrm>
            <a:off x="-357187" y="2464594"/>
            <a:ext cx="184731" cy="300082"/>
          </a:xfrm>
          <a:prstGeom prst="rect">
            <a:avLst/>
          </a:prstGeom>
          <a:noFill/>
        </p:spPr>
        <p:txBody>
          <a:bodyPr wrap="none" rtlCol="0">
            <a:spAutoFit/>
          </a:bodyPr>
          <a:lstStyle/>
          <a:p>
            <a:endParaRPr lang="fr-FR" sz="1350"/>
          </a:p>
        </p:txBody>
      </p:sp>
      <p:sp>
        <p:nvSpPr>
          <p:cNvPr id="2" name="AutoShape 2">
            <a:extLst>
              <a:ext uri="{FF2B5EF4-FFF2-40B4-BE49-F238E27FC236}">
                <a16:creationId xmlns:a16="http://schemas.microsoft.com/office/drawing/2014/main" id="{4149ACC6-6256-8749-B4D8-5E490008D2D1}"/>
              </a:ext>
            </a:extLst>
          </p:cNvPr>
          <p:cNvSpPr>
            <a:spLocks noChangeAspect="1" noChangeArrowheads="1"/>
          </p:cNvSpPr>
          <p:nvPr/>
        </p:nvSpPr>
        <p:spPr bwMode="auto">
          <a:xfrm>
            <a:off x="3714750" y="2571750"/>
            <a:ext cx="17145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3" name="ZoneTexte 2">
            <a:extLst>
              <a:ext uri="{FF2B5EF4-FFF2-40B4-BE49-F238E27FC236}">
                <a16:creationId xmlns:a16="http://schemas.microsoft.com/office/drawing/2014/main" id="{35EC313A-63F0-50F8-DE03-B8BF75AACD08}"/>
              </a:ext>
            </a:extLst>
          </p:cNvPr>
          <p:cNvSpPr txBox="1"/>
          <p:nvPr/>
        </p:nvSpPr>
        <p:spPr>
          <a:xfrm>
            <a:off x="3275133" y="4179358"/>
            <a:ext cx="2346349" cy="2585323"/>
          </a:xfrm>
          <a:prstGeom prst="rect">
            <a:avLst/>
          </a:prstGeom>
          <a:noFill/>
        </p:spPr>
        <p:txBody>
          <a:bodyPr wrap="square" rtlCol="0">
            <a:spAutoFit/>
          </a:bodyPr>
          <a:lstStyle/>
          <a:p>
            <a:r>
              <a:rPr lang="fr-FR" sz="1350" b="1" dirty="0">
                <a:latin typeface="Verdana" panose="020B0604030504040204" pitchFamily="34" charset="0"/>
                <a:ea typeface="Verdana" panose="020B0604030504040204" pitchFamily="34" charset="0"/>
                <a:cs typeface="Verdana" panose="020B0604030504040204" pitchFamily="34" charset="0"/>
              </a:rPr>
              <a:t>Joy Lion</a:t>
            </a:r>
          </a:p>
          <a:p>
            <a:r>
              <a:rPr lang="fr-FR" sz="1350" dirty="0">
                <a:latin typeface="Verdana" panose="020B0604030504040204" pitchFamily="34" charset="0"/>
                <a:ea typeface="Verdana" panose="020B0604030504040204" pitchFamily="34" charset="0"/>
                <a:cs typeface="Verdana" panose="020B0604030504040204" pitchFamily="34" charset="0"/>
              </a:rPr>
              <a:t>Attachée de presse</a:t>
            </a:r>
          </a:p>
          <a:p>
            <a:r>
              <a:rPr lang="fr-FR" sz="1350" dirty="0">
                <a:latin typeface="Verdana" panose="020B0604030504040204" pitchFamily="34" charset="0"/>
                <a:ea typeface="Verdana" panose="020B0604030504040204" pitchFamily="34" charset="0"/>
                <a:cs typeface="Verdana" panose="020B0604030504040204" pitchFamily="34" charset="0"/>
              </a:rPr>
              <a:t>Depuis 11 ans chez VLC</a:t>
            </a:r>
          </a:p>
          <a:p>
            <a:endParaRPr lang="fr-FR" sz="1350" dirty="0">
              <a:latin typeface="Verdana" panose="020B0604030504040204" pitchFamily="34" charset="0"/>
              <a:ea typeface="Verdana" panose="020B0604030504040204" pitchFamily="34" charset="0"/>
              <a:cs typeface="Verdana" panose="020B0604030504040204" pitchFamily="34" charset="0"/>
            </a:endParaRPr>
          </a:p>
          <a:p>
            <a:r>
              <a:rPr lang="fr-FR" sz="1350" dirty="0">
                <a:latin typeface="Verdana" panose="020B0604030504040204" pitchFamily="34" charset="0"/>
                <a:ea typeface="Verdana" panose="020B0604030504040204" pitchFamily="34" charset="0"/>
                <a:cs typeface="Verdana" panose="020B0604030504040204" pitchFamily="34" charset="0"/>
              </a:rPr>
              <a:t>Vielle médias</a:t>
            </a:r>
          </a:p>
          <a:p>
            <a:r>
              <a:rPr lang="fr-FR" sz="1350" dirty="0">
                <a:latin typeface="Verdana" panose="020B0604030504040204" pitchFamily="34" charset="0"/>
                <a:ea typeface="Verdana" panose="020B0604030504040204" pitchFamily="34" charset="0"/>
                <a:cs typeface="Verdana" panose="020B0604030504040204" pitchFamily="34" charset="0"/>
              </a:rPr>
              <a:t>Relations journalistes</a:t>
            </a:r>
          </a:p>
          <a:p>
            <a:r>
              <a:rPr lang="fr-FR" sz="1350" dirty="0">
                <a:latin typeface="Verdana" panose="020B0604030504040204" pitchFamily="34" charset="0"/>
                <a:ea typeface="Verdana" panose="020B0604030504040204" pitchFamily="34" charset="0"/>
                <a:cs typeface="Verdana" panose="020B0604030504040204" pitchFamily="34" charset="0"/>
              </a:rPr>
              <a:t>Diffusion des supports médias Coordination itw et reportage </a:t>
            </a:r>
          </a:p>
          <a:p>
            <a:r>
              <a:rPr lang="fr-FR" sz="1350" dirty="0">
                <a:latin typeface="Verdana" panose="020B0604030504040204" pitchFamily="34" charset="0"/>
                <a:ea typeface="Verdana" panose="020B0604030504040204" pitchFamily="34" charset="0"/>
                <a:cs typeface="Verdana" panose="020B0604030504040204" pitchFamily="34" charset="0"/>
              </a:rPr>
              <a:t>Optimisation des retombées </a:t>
            </a:r>
          </a:p>
          <a:p>
            <a:r>
              <a:rPr lang="fr-FR" sz="1350" dirty="0">
                <a:latin typeface="Verdana" panose="020B0604030504040204" pitchFamily="34" charset="0"/>
                <a:ea typeface="Verdana" panose="020B0604030504040204" pitchFamily="34" charset="0"/>
                <a:cs typeface="Verdana" panose="020B0604030504040204" pitchFamily="34" charset="0"/>
              </a:rPr>
              <a:t> </a:t>
            </a:r>
          </a:p>
        </p:txBody>
      </p:sp>
      <p:sp>
        <p:nvSpPr>
          <p:cNvPr id="6" name="ZoneTexte 5">
            <a:extLst>
              <a:ext uri="{FF2B5EF4-FFF2-40B4-BE49-F238E27FC236}">
                <a16:creationId xmlns:a16="http://schemas.microsoft.com/office/drawing/2014/main" id="{45CE1981-147D-9B0C-71C4-1925265779A3}"/>
              </a:ext>
            </a:extLst>
          </p:cNvPr>
          <p:cNvSpPr txBox="1"/>
          <p:nvPr/>
        </p:nvSpPr>
        <p:spPr>
          <a:xfrm>
            <a:off x="6316439" y="4226108"/>
            <a:ext cx="2087412" cy="2169825"/>
          </a:xfrm>
          <a:prstGeom prst="rect">
            <a:avLst/>
          </a:prstGeom>
          <a:noFill/>
        </p:spPr>
        <p:txBody>
          <a:bodyPr wrap="square" rtlCol="0">
            <a:spAutoFit/>
          </a:bodyPr>
          <a:lstStyle/>
          <a:p>
            <a:r>
              <a:rPr lang="fr-FR" sz="1350" b="1" dirty="0">
                <a:latin typeface="Verdana" panose="020B0604030504040204" pitchFamily="34" charset="0"/>
                <a:ea typeface="Verdana" panose="020B0604030504040204" pitchFamily="34" charset="0"/>
                <a:cs typeface="Verdana" panose="020B0604030504040204" pitchFamily="34" charset="0"/>
              </a:rPr>
              <a:t>Camille </a:t>
            </a:r>
            <a:r>
              <a:rPr lang="fr-FR" sz="1350" b="1" dirty="0" err="1">
                <a:latin typeface="Verdana" panose="020B0604030504040204" pitchFamily="34" charset="0"/>
                <a:ea typeface="Verdana" panose="020B0604030504040204" pitchFamily="34" charset="0"/>
                <a:cs typeface="Verdana" panose="020B0604030504040204" pitchFamily="34" charset="0"/>
              </a:rPr>
              <a:t>Néblai</a:t>
            </a:r>
            <a:endParaRPr lang="fr-FR" sz="1350" b="1" dirty="0">
              <a:latin typeface="Verdana" panose="020B0604030504040204" pitchFamily="34" charset="0"/>
              <a:ea typeface="Verdana" panose="020B0604030504040204" pitchFamily="34" charset="0"/>
              <a:cs typeface="Verdana" panose="020B0604030504040204" pitchFamily="34" charset="0"/>
            </a:endParaRPr>
          </a:p>
          <a:p>
            <a:r>
              <a:rPr lang="fr-FR" sz="1350" dirty="0">
                <a:latin typeface="Verdana" panose="020B0604030504040204" pitchFamily="34" charset="0"/>
                <a:ea typeface="Verdana" panose="020B0604030504040204" pitchFamily="34" charset="0"/>
                <a:cs typeface="Verdana" panose="020B0604030504040204" pitchFamily="34" charset="0"/>
              </a:rPr>
              <a:t>Attachée de presse </a:t>
            </a:r>
          </a:p>
          <a:p>
            <a:r>
              <a:rPr lang="fr-FR" sz="1350" dirty="0">
                <a:latin typeface="Verdana" panose="020B0604030504040204" pitchFamily="34" charset="0"/>
                <a:ea typeface="Verdana" panose="020B0604030504040204" pitchFamily="34" charset="0"/>
                <a:cs typeface="Verdana" panose="020B0604030504040204" pitchFamily="34" charset="0"/>
              </a:rPr>
              <a:t>Depuis 3 ans chez VLC</a:t>
            </a:r>
          </a:p>
          <a:p>
            <a:endParaRPr lang="fr-FR" sz="1350" dirty="0">
              <a:latin typeface="Verdana" panose="020B0604030504040204" pitchFamily="34" charset="0"/>
              <a:ea typeface="Verdana" panose="020B0604030504040204" pitchFamily="34" charset="0"/>
              <a:cs typeface="Verdana" panose="020B0604030504040204" pitchFamily="34" charset="0"/>
            </a:endParaRPr>
          </a:p>
          <a:p>
            <a:r>
              <a:rPr lang="fr-FR" sz="1350" dirty="0">
                <a:latin typeface="Verdana" panose="020B0604030504040204" pitchFamily="34" charset="0"/>
                <a:ea typeface="Verdana" panose="020B0604030504040204" pitchFamily="34" charset="0"/>
                <a:cs typeface="Verdana" panose="020B0604030504040204" pitchFamily="34" charset="0"/>
              </a:rPr>
              <a:t>Rédaction</a:t>
            </a:r>
          </a:p>
          <a:p>
            <a:r>
              <a:rPr lang="fr-FR" sz="1350" dirty="0">
                <a:latin typeface="Verdana" panose="020B0604030504040204" pitchFamily="34" charset="0"/>
                <a:ea typeface="Verdana" panose="020B0604030504040204" pitchFamily="34" charset="0"/>
                <a:cs typeface="Verdana" panose="020B0604030504040204" pitchFamily="34" charset="0"/>
              </a:rPr>
              <a:t>Fichiers médias</a:t>
            </a:r>
          </a:p>
          <a:p>
            <a:r>
              <a:rPr lang="fr-FR" sz="1350" dirty="0">
                <a:latin typeface="Verdana" panose="020B0604030504040204" pitchFamily="34" charset="0"/>
                <a:ea typeface="Verdana" panose="020B0604030504040204" pitchFamily="34" charset="0"/>
                <a:cs typeface="Verdana" panose="020B0604030504040204" pitchFamily="34" charset="0"/>
              </a:rPr>
              <a:t>Coordination mission RP</a:t>
            </a:r>
          </a:p>
          <a:p>
            <a:r>
              <a:rPr lang="fr-FR" sz="1350" dirty="0" err="1">
                <a:latin typeface="Verdana" panose="020B0604030504040204" pitchFamily="34" charset="0"/>
                <a:ea typeface="Verdana" panose="020B0604030504040204" pitchFamily="34" charset="0"/>
                <a:cs typeface="Verdana" panose="020B0604030504040204" pitchFamily="34" charset="0"/>
              </a:rPr>
              <a:t>Reporting</a:t>
            </a:r>
            <a:r>
              <a:rPr lang="fr-FR" sz="1350" dirty="0">
                <a:latin typeface="Verdana" panose="020B0604030504040204" pitchFamily="34" charset="0"/>
                <a:ea typeface="Verdana" panose="020B0604030504040204" pitchFamily="34" charset="0"/>
                <a:cs typeface="Verdana" panose="020B0604030504040204" pitchFamily="34" charset="0"/>
              </a:rPr>
              <a:t> </a:t>
            </a:r>
          </a:p>
        </p:txBody>
      </p:sp>
      <p:pic>
        <p:nvPicPr>
          <p:cNvPr id="9" name="Image 8">
            <a:extLst>
              <a:ext uri="{FF2B5EF4-FFF2-40B4-BE49-F238E27FC236}">
                <a16:creationId xmlns:a16="http://schemas.microsoft.com/office/drawing/2014/main" id="{7348B39E-7A57-8B51-DE25-CC6D3D1FEDC0}"/>
              </a:ext>
            </a:extLst>
          </p:cNvPr>
          <p:cNvPicPr>
            <a:picLocks noChangeAspect="1"/>
          </p:cNvPicPr>
          <p:nvPr/>
        </p:nvPicPr>
        <p:blipFill>
          <a:blip r:embed="rId4"/>
          <a:stretch>
            <a:fillRect/>
          </a:stretch>
        </p:blipFill>
        <p:spPr>
          <a:xfrm>
            <a:off x="3377711" y="2760375"/>
            <a:ext cx="1242537" cy="1350000"/>
          </a:xfrm>
          <a:prstGeom prst="rect">
            <a:avLst/>
          </a:prstGeom>
        </p:spPr>
      </p:pic>
      <p:sp>
        <p:nvSpPr>
          <p:cNvPr id="10" name="ZoneTexte 9">
            <a:extLst>
              <a:ext uri="{FF2B5EF4-FFF2-40B4-BE49-F238E27FC236}">
                <a16:creationId xmlns:a16="http://schemas.microsoft.com/office/drawing/2014/main" id="{82F98DDE-4A91-4DFD-081F-CCE4B8BFC411}"/>
              </a:ext>
            </a:extLst>
          </p:cNvPr>
          <p:cNvSpPr txBox="1"/>
          <p:nvPr/>
        </p:nvSpPr>
        <p:spPr>
          <a:xfrm>
            <a:off x="411143" y="4271598"/>
            <a:ext cx="2169032" cy="3093154"/>
          </a:xfrm>
          <a:prstGeom prst="rect">
            <a:avLst/>
          </a:prstGeom>
          <a:noFill/>
        </p:spPr>
        <p:txBody>
          <a:bodyPr wrap="square" rtlCol="0">
            <a:spAutoFit/>
          </a:bodyPr>
          <a:lstStyle/>
          <a:p>
            <a:r>
              <a:rPr lang="fr-FR" sz="1350" b="1" dirty="0">
                <a:latin typeface="Verdana" panose="020B0604030504040204" pitchFamily="34" charset="0"/>
                <a:ea typeface="Verdana" panose="020B0604030504040204" pitchFamily="34" charset="0"/>
                <a:cs typeface="Verdana" panose="020B0604030504040204" pitchFamily="34" charset="0"/>
              </a:rPr>
              <a:t>Valérie </a:t>
            </a:r>
            <a:r>
              <a:rPr lang="fr-FR" sz="1350" b="1" dirty="0" err="1">
                <a:latin typeface="Verdana" panose="020B0604030504040204" pitchFamily="34" charset="0"/>
                <a:ea typeface="Verdana" panose="020B0604030504040204" pitchFamily="34" charset="0"/>
                <a:cs typeface="Verdana" panose="020B0604030504040204" pitchFamily="34" charset="0"/>
              </a:rPr>
              <a:t>Leseigneur</a:t>
            </a:r>
            <a:endParaRPr lang="fr-FR" sz="1350" b="1" dirty="0">
              <a:latin typeface="Verdana" panose="020B0604030504040204" pitchFamily="34" charset="0"/>
              <a:ea typeface="Verdana" panose="020B0604030504040204" pitchFamily="34" charset="0"/>
              <a:cs typeface="Verdana" panose="020B0604030504040204" pitchFamily="34" charset="0"/>
            </a:endParaRPr>
          </a:p>
          <a:p>
            <a:r>
              <a:rPr lang="fr-FR" sz="1350" dirty="0">
                <a:latin typeface="Verdana" panose="020B0604030504040204" pitchFamily="34" charset="0"/>
                <a:ea typeface="Verdana" panose="020B0604030504040204" pitchFamily="34" charset="0"/>
                <a:cs typeface="Verdana" panose="020B0604030504040204" pitchFamily="34" charset="0"/>
              </a:rPr>
              <a:t>Directrice agence</a:t>
            </a:r>
          </a:p>
          <a:p>
            <a:endParaRPr lang="fr-FR" sz="1350" dirty="0"/>
          </a:p>
          <a:p>
            <a:endParaRPr lang="fr-FR" sz="600" dirty="0"/>
          </a:p>
          <a:p>
            <a:r>
              <a:rPr lang="fr-FR" sz="1350" dirty="0">
                <a:latin typeface="Verdana" panose="020B0604030504040204" pitchFamily="34" charset="0"/>
                <a:ea typeface="Verdana" panose="020B0604030504040204" pitchFamily="34" charset="0"/>
                <a:cs typeface="Verdana" panose="020B0604030504040204" pitchFamily="34" charset="0"/>
              </a:rPr>
              <a:t>Stratégies RP</a:t>
            </a:r>
          </a:p>
          <a:p>
            <a:r>
              <a:rPr lang="fr-FR" sz="1350" dirty="0">
                <a:latin typeface="Verdana" panose="020B0604030504040204" pitchFamily="34" charset="0"/>
                <a:ea typeface="Verdana" panose="020B0604030504040204" pitchFamily="34" charset="0"/>
                <a:cs typeface="Verdana" panose="020B0604030504040204" pitchFamily="34" charset="0"/>
              </a:rPr>
              <a:t>Planification </a:t>
            </a:r>
          </a:p>
          <a:p>
            <a:r>
              <a:rPr lang="fr-FR" sz="1350" dirty="0">
                <a:latin typeface="Verdana" panose="020B0604030504040204" pitchFamily="34" charset="0"/>
                <a:ea typeface="Verdana" panose="020B0604030504040204" pitchFamily="34" charset="0"/>
                <a:cs typeface="Verdana" panose="020B0604030504040204" pitchFamily="34" charset="0"/>
              </a:rPr>
              <a:t>Rédaction outils RP</a:t>
            </a:r>
          </a:p>
          <a:p>
            <a:r>
              <a:rPr lang="fr-FR" sz="1350" dirty="0">
                <a:latin typeface="Verdana" panose="020B0604030504040204" pitchFamily="34" charset="0"/>
                <a:ea typeface="Verdana" panose="020B0604030504040204" pitchFamily="34" charset="0"/>
                <a:cs typeface="Verdana" panose="020B0604030504040204" pitchFamily="34" charset="0"/>
              </a:rPr>
              <a:t>Relations journalistes</a:t>
            </a:r>
          </a:p>
          <a:p>
            <a:r>
              <a:rPr lang="fr-FR" sz="1350" dirty="0">
                <a:latin typeface="Verdana" panose="020B0604030504040204" pitchFamily="34" charset="0"/>
                <a:ea typeface="Verdana" panose="020B0604030504040204" pitchFamily="34" charset="0"/>
                <a:cs typeface="Verdana" panose="020B0604030504040204" pitchFamily="34" charset="0"/>
              </a:rPr>
              <a:t>Coordination itw et reportage </a:t>
            </a:r>
          </a:p>
          <a:p>
            <a:endParaRPr lang="fr-FR" sz="1350" dirty="0">
              <a:latin typeface="Verdana" panose="020B0604030504040204" pitchFamily="34" charset="0"/>
              <a:ea typeface="Verdana" panose="020B0604030504040204" pitchFamily="34" charset="0"/>
              <a:cs typeface="Verdana" panose="020B0604030504040204" pitchFamily="34" charset="0"/>
            </a:endParaRPr>
          </a:p>
          <a:p>
            <a:endParaRPr lang="fr-FR" sz="1350" dirty="0">
              <a:latin typeface="Verdana" panose="020B0604030504040204" pitchFamily="34" charset="0"/>
              <a:ea typeface="Verdana" panose="020B0604030504040204" pitchFamily="34" charset="0"/>
              <a:cs typeface="Verdana" panose="020B0604030504040204" pitchFamily="34" charset="0"/>
            </a:endParaRPr>
          </a:p>
          <a:p>
            <a:endParaRPr lang="fr-FR" sz="1350" dirty="0">
              <a:latin typeface="Verdana" panose="020B0604030504040204" pitchFamily="34" charset="0"/>
              <a:ea typeface="Verdana" panose="020B0604030504040204" pitchFamily="34" charset="0"/>
              <a:cs typeface="Verdana" panose="020B0604030504040204" pitchFamily="34" charset="0"/>
            </a:endParaRPr>
          </a:p>
          <a:p>
            <a:endParaRPr lang="fr-FR" sz="1350" dirty="0">
              <a:latin typeface="Verdana" panose="020B0604030504040204" pitchFamily="34" charset="0"/>
              <a:ea typeface="Verdana" panose="020B0604030504040204" pitchFamily="34" charset="0"/>
              <a:cs typeface="Verdana" panose="020B0604030504040204" pitchFamily="34" charset="0"/>
            </a:endParaRPr>
          </a:p>
          <a:p>
            <a:endParaRPr lang="fr-FR" sz="1350" dirty="0"/>
          </a:p>
        </p:txBody>
      </p:sp>
      <p:pic>
        <p:nvPicPr>
          <p:cNvPr id="14" name="Image 13">
            <a:extLst>
              <a:ext uri="{FF2B5EF4-FFF2-40B4-BE49-F238E27FC236}">
                <a16:creationId xmlns:a16="http://schemas.microsoft.com/office/drawing/2014/main" id="{C1004450-BD82-59AE-6686-6D585197F81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Lst>
          </a:blip>
          <a:srcRect l="24427" t="-738" r="16044" b="45047"/>
          <a:stretch/>
        </p:blipFill>
        <p:spPr>
          <a:xfrm>
            <a:off x="6440408" y="2625375"/>
            <a:ext cx="1318660" cy="1485000"/>
          </a:xfrm>
          <a:prstGeom prst="rect">
            <a:avLst/>
          </a:prstGeom>
        </p:spPr>
      </p:pic>
    </p:spTree>
    <p:extLst>
      <p:ext uri="{BB962C8B-B14F-4D97-AF65-F5344CB8AC3E}">
        <p14:creationId xmlns:p14="http://schemas.microsoft.com/office/powerpoint/2010/main" val="602122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 10" descr="fond-page-ifrecor1.png"/>
          <p:cNvPicPr/>
          <p:nvPr/>
        </p:nvPicPr>
        <p:blipFill>
          <a:blip r:embed="rId2"/>
          <a:stretch/>
        </p:blipFill>
        <p:spPr>
          <a:xfrm>
            <a:off x="0" y="5668200"/>
            <a:ext cx="9143640" cy="1212120"/>
          </a:xfrm>
          <a:prstGeom prst="rect">
            <a:avLst/>
          </a:prstGeom>
          <a:ln w="0">
            <a:noFill/>
          </a:ln>
        </p:spPr>
      </p:pic>
      <p:sp>
        <p:nvSpPr>
          <p:cNvPr id="97" name="Titre 1"/>
          <p:cNvSpPr/>
          <p:nvPr/>
        </p:nvSpPr>
        <p:spPr>
          <a:xfrm>
            <a:off x="405360" y="500400"/>
            <a:ext cx="7464022" cy="7664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anchor="ctr">
            <a:normAutofit fontScale="70000" lnSpcReduction="20000"/>
          </a:bodyPr>
          <a:lstStyle/>
          <a:p>
            <a:pPr>
              <a:lnSpc>
                <a:spcPts val="2999"/>
              </a:lnSpc>
              <a:buNone/>
            </a:pPr>
            <a:r>
              <a:rPr lang="fr-FR" sz="3500" b="1" strike="noStrike" spc="-1" dirty="0">
                <a:solidFill>
                  <a:srgbClr val="984807"/>
                </a:solidFill>
                <a:latin typeface="Candara"/>
              </a:rPr>
              <a:t>Plan d’actions pour la protection des récifs coralliens</a:t>
            </a:r>
            <a:endParaRPr lang="fr-FR" sz="3500" b="0" strike="noStrike" spc="-1" dirty="0">
              <a:latin typeface="Arial"/>
            </a:endParaRPr>
          </a:p>
        </p:txBody>
      </p:sp>
      <p:sp>
        <p:nvSpPr>
          <p:cNvPr id="98" name="Titre 1"/>
          <p:cNvSpPr/>
          <p:nvPr/>
        </p:nvSpPr>
        <p:spPr>
          <a:xfrm>
            <a:off x="0" y="1394913"/>
            <a:ext cx="4904509" cy="52495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285750" indent="-285750" algn="just">
              <a:spcBef>
                <a:spcPts val="600"/>
              </a:spcBef>
              <a:buFont typeface="Wingdings" panose="05000000000000000000" pitchFamily="2" charset="2"/>
              <a:buChar char="Ø"/>
            </a:pPr>
            <a:r>
              <a:rPr lang="fr-FR" sz="1600" spc="-1" dirty="0">
                <a:latin typeface="Candara" panose="020E0502030303020204" pitchFamily="34" charset="0"/>
              </a:rPr>
              <a:t>Le Plan d’actions pour la protection des récifs coralliens a été adopté et publié en 2020 en réponse à l’objectif fixé par la loi biodiversité (protéger 75% des récifs coralliens en 2021) et du plan biodiversité (protéger 100% des récifs coralliens en 2025).</a:t>
            </a:r>
          </a:p>
          <a:p>
            <a:pPr marL="285750" indent="-285750" algn="just">
              <a:spcBef>
                <a:spcPts val="600"/>
              </a:spcBef>
              <a:buFont typeface="Wingdings" panose="05000000000000000000" pitchFamily="2" charset="2"/>
              <a:buChar char="Ø"/>
            </a:pPr>
            <a:endParaRPr lang="fr-FR" sz="1600" spc="-1" dirty="0">
              <a:latin typeface="Candara" panose="020E0502030303020204" pitchFamily="34" charset="0"/>
            </a:endParaRPr>
          </a:p>
          <a:p>
            <a:pPr marL="285750" indent="-285750" algn="just">
              <a:spcBef>
                <a:spcPts val="600"/>
              </a:spcBef>
              <a:buFont typeface="Wingdings" panose="05000000000000000000" pitchFamily="2" charset="2"/>
              <a:buChar char="Ø"/>
            </a:pPr>
            <a:r>
              <a:rPr lang="fr-FR" sz="1600" spc="-1" dirty="0">
                <a:latin typeface="Candara" panose="020E0502030303020204" pitchFamily="34" charset="0"/>
              </a:rPr>
              <a:t>Sa mise en œuvre s’appuie sur l’</a:t>
            </a:r>
            <a:r>
              <a:rPr lang="fr-FR" sz="1600" spc="-1" dirty="0" err="1">
                <a:latin typeface="Candara" panose="020E0502030303020204" pitchFamily="34" charset="0"/>
              </a:rPr>
              <a:t>Ifrecor</a:t>
            </a:r>
            <a:r>
              <a:rPr lang="fr-FR" sz="1600" spc="-1" dirty="0">
                <a:latin typeface="Candara" panose="020E0502030303020204" pitchFamily="34" charset="0"/>
              </a:rPr>
              <a:t>, notamment pour atteindre les collectivités compétentes sur les sujets environnementaux qui ne sont pas tenues à son applications.</a:t>
            </a:r>
          </a:p>
          <a:p>
            <a:pPr marL="285750" indent="-285750" algn="just">
              <a:spcBef>
                <a:spcPts val="600"/>
              </a:spcBef>
              <a:buFont typeface="Wingdings" panose="05000000000000000000" pitchFamily="2" charset="2"/>
              <a:buChar char="Ø"/>
            </a:pPr>
            <a:endParaRPr lang="fr-FR" sz="1600" spc="-1" dirty="0">
              <a:latin typeface="Candara" panose="020E0502030303020204" pitchFamily="34" charset="0"/>
            </a:endParaRPr>
          </a:p>
          <a:p>
            <a:pPr marL="285750" indent="-285750" algn="just">
              <a:spcBef>
                <a:spcPts val="600"/>
              </a:spcBef>
              <a:buFont typeface="Wingdings" panose="05000000000000000000" pitchFamily="2" charset="2"/>
              <a:buChar char="Ø"/>
            </a:pPr>
            <a:r>
              <a:rPr lang="fr-FR" sz="1600" spc="-1" dirty="0">
                <a:latin typeface="Candara" panose="020E0502030303020204" pitchFamily="34" charset="0"/>
              </a:rPr>
              <a:t>Il vise à réduire/supprimer les pressions sur terre et en mer pour maximiser la résilience des récifs coralliens face aux effets du changement climatique.</a:t>
            </a:r>
          </a:p>
          <a:p>
            <a:pPr marL="285750" indent="-285750">
              <a:lnSpc>
                <a:spcPts val="1800"/>
              </a:lnSpc>
              <a:buFont typeface="Wingdings" panose="05000000000000000000" pitchFamily="2" charset="2"/>
              <a:buChar char="v"/>
            </a:pPr>
            <a:endParaRPr lang="fr-FR" sz="1600" b="0" strike="noStrike" spc="-1" dirty="0">
              <a:latin typeface="Arial"/>
            </a:endParaRPr>
          </a:p>
          <a:p>
            <a:pPr>
              <a:lnSpc>
                <a:spcPts val="1800"/>
              </a:lnSpc>
              <a:buNone/>
            </a:pPr>
            <a:endParaRPr lang="fr-FR" sz="1600" b="0" strike="noStrike" spc="-1" dirty="0">
              <a:latin typeface="Arial"/>
            </a:endParaRPr>
          </a:p>
          <a:p>
            <a:pPr>
              <a:lnSpc>
                <a:spcPts val="1800"/>
              </a:lnSpc>
              <a:buNone/>
            </a:pPr>
            <a:endParaRPr lang="fr-FR" sz="1500" b="0" strike="noStrike" spc="-1" dirty="0">
              <a:latin typeface="Arial"/>
            </a:endParaRPr>
          </a:p>
        </p:txBody>
      </p:sp>
      <p:sp>
        <p:nvSpPr>
          <p:cNvPr id="99" name="Connecteur droit 2"/>
          <p:cNvSpPr/>
          <p:nvPr/>
        </p:nvSpPr>
        <p:spPr>
          <a:xfrm>
            <a:off x="576720" y="1160280"/>
            <a:ext cx="5247000" cy="360"/>
          </a:xfrm>
          <a:prstGeom prst="line">
            <a:avLst/>
          </a:prstGeom>
          <a:ln>
            <a:solidFill>
              <a:srgbClr val="4F81BD"/>
            </a:solidFill>
            <a:round/>
          </a:ln>
        </p:spPr>
        <p:style>
          <a:lnRef idx="2">
            <a:schemeClr val="accent1"/>
          </a:lnRef>
          <a:fillRef idx="0">
            <a:schemeClr val="accent1"/>
          </a:fillRef>
          <a:effectRef idx="1">
            <a:schemeClr val="accent1"/>
          </a:effectRef>
          <a:fontRef idx="minor"/>
        </p:style>
      </p:sp>
      <p:pic>
        <p:nvPicPr>
          <p:cNvPr id="3" name="Image 2">
            <a:extLst>
              <a:ext uri="{FF2B5EF4-FFF2-40B4-BE49-F238E27FC236}">
                <a16:creationId xmlns:a16="http://schemas.microsoft.com/office/drawing/2014/main" id="{55A6CC29-66E1-42F3-A765-8CEE5430FA14}"/>
              </a:ext>
            </a:extLst>
          </p:cNvPr>
          <p:cNvPicPr>
            <a:picLocks noChangeAspect="1"/>
          </p:cNvPicPr>
          <p:nvPr/>
        </p:nvPicPr>
        <p:blipFill>
          <a:blip r:embed="rId3"/>
          <a:stretch>
            <a:fillRect/>
          </a:stretch>
        </p:blipFill>
        <p:spPr>
          <a:xfrm>
            <a:off x="5250295" y="1296704"/>
            <a:ext cx="3662796" cy="4404437"/>
          </a:xfrm>
          <a:prstGeom prst="rect">
            <a:avLst/>
          </a:prstGeom>
        </p:spPr>
      </p:pic>
    </p:spTree>
    <p:extLst>
      <p:ext uri="{BB962C8B-B14F-4D97-AF65-F5344CB8AC3E}">
        <p14:creationId xmlns:p14="http://schemas.microsoft.com/office/powerpoint/2010/main" val="1693599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 10" descr="fond-page-ifrecor1.png"/>
          <p:cNvPicPr/>
          <p:nvPr/>
        </p:nvPicPr>
        <p:blipFill>
          <a:blip r:embed="rId2"/>
          <a:stretch/>
        </p:blipFill>
        <p:spPr>
          <a:xfrm>
            <a:off x="0" y="5668200"/>
            <a:ext cx="9143640" cy="1212120"/>
          </a:xfrm>
          <a:prstGeom prst="rect">
            <a:avLst/>
          </a:prstGeom>
          <a:ln w="0">
            <a:noFill/>
          </a:ln>
        </p:spPr>
      </p:pic>
      <p:sp>
        <p:nvSpPr>
          <p:cNvPr id="97" name="Titre 1"/>
          <p:cNvSpPr/>
          <p:nvPr/>
        </p:nvSpPr>
        <p:spPr>
          <a:xfrm>
            <a:off x="405360" y="500400"/>
            <a:ext cx="7464022" cy="7664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anchor="ctr">
            <a:normAutofit fontScale="70000" lnSpcReduction="20000"/>
          </a:bodyPr>
          <a:lstStyle/>
          <a:p>
            <a:pPr>
              <a:lnSpc>
                <a:spcPts val="2999"/>
              </a:lnSpc>
              <a:buNone/>
            </a:pPr>
            <a:r>
              <a:rPr lang="fr-FR" sz="3500" b="1" strike="noStrike" spc="-1" dirty="0">
                <a:solidFill>
                  <a:srgbClr val="984807"/>
                </a:solidFill>
                <a:latin typeface="Candara"/>
              </a:rPr>
              <a:t>Plan d’actions pour la protection des récifs coralliens</a:t>
            </a:r>
            <a:endParaRPr lang="fr-FR" sz="3500" b="0" strike="noStrike" spc="-1" dirty="0">
              <a:latin typeface="Arial"/>
            </a:endParaRPr>
          </a:p>
        </p:txBody>
      </p:sp>
      <p:sp>
        <p:nvSpPr>
          <p:cNvPr id="98" name="Titre 1"/>
          <p:cNvSpPr/>
          <p:nvPr/>
        </p:nvSpPr>
        <p:spPr>
          <a:xfrm>
            <a:off x="0" y="1394913"/>
            <a:ext cx="4904509" cy="52495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285750" indent="-285750" algn="just">
              <a:spcBef>
                <a:spcPts val="600"/>
              </a:spcBef>
              <a:buFont typeface="Wingdings" panose="05000000000000000000" pitchFamily="2" charset="2"/>
              <a:buChar char="Ø"/>
            </a:pPr>
            <a:r>
              <a:rPr lang="fr-FR" sz="1400" spc="-1" dirty="0">
                <a:latin typeface="Candara" panose="020E0502030303020204" pitchFamily="34" charset="0"/>
              </a:rPr>
              <a:t>6 AXES</a:t>
            </a:r>
          </a:p>
          <a:p>
            <a:pPr marL="800100" lvl="1" indent="-342900" algn="just">
              <a:spcBef>
                <a:spcPts val="600"/>
              </a:spcBef>
              <a:buFont typeface="+mj-lt"/>
              <a:buAutoNum type="arabicPeriod"/>
            </a:pPr>
            <a:r>
              <a:rPr lang="fr-FR" sz="1400" spc="-1" dirty="0">
                <a:latin typeface="Candara" panose="020E0502030303020204" pitchFamily="34" charset="0"/>
              </a:rPr>
              <a:t>Renforcer le cadre de la protection en mer</a:t>
            </a:r>
          </a:p>
          <a:p>
            <a:pPr marL="800100" lvl="1" indent="-342900" algn="just">
              <a:spcBef>
                <a:spcPts val="600"/>
              </a:spcBef>
              <a:buFont typeface="+mj-lt"/>
              <a:buAutoNum type="arabicPeriod"/>
            </a:pPr>
            <a:r>
              <a:rPr lang="fr-FR" sz="1400" spc="-1" dirty="0">
                <a:latin typeface="Candara" panose="020E0502030303020204" pitchFamily="34" charset="0"/>
              </a:rPr>
              <a:t>Réduire les pressions venant du bassin versant</a:t>
            </a:r>
          </a:p>
          <a:p>
            <a:pPr marL="800100" lvl="1" indent="-342900" algn="just">
              <a:spcBef>
                <a:spcPts val="600"/>
              </a:spcBef>
              <a:buFont typeface="+mj-lt"/>
              <a:buAutoNum type="arabicPeriod"/>
            </a:pPr>
            <a:r>
              <a:rPr lang="fr-FR" sz="1400" spc="-1" dirty="0">
                <a:latin typeface="Candara" panose="020E0502030303020204" pitchFamily="34" charset="0"/>
              </a:rPr>
              <a:t>Eviter-Réduire-Compenser en milieu corallien</a:t>
            </a:r>
          </a:p>
          <a:p>
            <a:pPr marL="800100" lvl="1" indent="-342900" algn="just">
              <a:spcBef>
                <a:spcPts val="600"/>
              </a:spcBef>
              <a:buFont typeface="+mj-lt"/>
              <a:buAutoNum type="arabicPeriod"/>
            </a:pPr>
            <a:r>
              <a:rPr lang="fr-FR" sz="1400" spc="-1" dirty="0">
                <a:latin typeface="Candara" panose="020E0502030303020204" pitchFamily="34" charset="0"/>
              </a:rPr>
              <a:t>Gérer les crises affectant les récifs coralliens</a:t>
            </a:r>
          </a:p>
          <a:p>
            <a:pPr marL="800100" lvl="1" indent="-342900" algn="just">
              <a:spcBef>
                <a:spcPts val="600"/>
              </a:spcBef>
              <a:buFont typeface="+mj-lt"/>
              <a:buAutoNum type="arabicPeriod"/>
            </a:pPr>
            <a:r>
              <a:rPr lang="fr-FR" sz="1400" spc="-1" dirty="0">
                <a:latin typeface="Candara" panose="020E0502030303020204" pitchFamily="34" charset="0"/>
              </a:rPr>
              <a:t>Surveiller et mieux connaître</a:t>
            </a:r>
          </a:p>
          <a:p>
            <a:pPr marL="800100" lvl="1" indent="-342900" algn="just">
              <a:spcBef>
                <a:spcPts val="600"/>
              </a:spcBef>
              <a:buFont typeface="+mj-lt"/>
              <a:buAutoNum type="arabicPeriod"/>
            </a:pPr>
            <a:r>
              <a:rPr lang="fr-FR" sz="1400" spc="-1" dirty="0">
                <a:latin typeface="Candara" panose="020E0502030303020204" pitchFamily="34" charset="0"/>
              </a:rPr>
              <a:t>Communiquer et sensibiliser</a:t>
            </a:r>
          </a:p>
          <a:p>
            <a:pPr marL="285750" indent="-285750">
              <a:lnSpc>
                <a:spcPts val="1800"/>
              </a:lnSpc>
              <a:buFont typeface="Wingdings" panose="05000000000000000000" pitchFamily="2" charset="2"/>
              <a:buChar char="v"/>
            </a:pPr>
            <a:endParaRPr lang="fr-FR" sz="1400" b="0" strike="noStrike" spc="-1" dirty="0">
              <a:latin typeface="Candara" panose="020E0502030303020204" pitchFamily="34" charset="0"/>
            </a:endParaRPr>
          </a:p>
          <a:p>
            <a:pPr>
              <a:lnSpc>
                <a:spcPts val="1800"/>
              </a:lnSpc>
              <a:buNone/>
            </a:pPr>
            <a:endParaRPr lang="fr-FR" sz="1400" b="0" strike="noStrike" spc="-1" dirty="0">
              <a:latin typeface="Candara" panose="020E0502030303020204" pitchFamily="34" charset="0"/>
            </a:endParaRPr>
          </a:p>
          <a:p>
            <a:pPr marL="285750" indent="-285750">
              <a:lnSpc>
                <a:spcPts val="1800"/>
              </a:lnSpc>
              <a:buFont typeface="Wingdings" panose="05000000000000000000" pitchFamily="2" charset="2"/>
              <a:buChar char="Ø"/>
            </a:pPr>
            <a:r>
              <a:rPr lang="fr-FR" sz="1400" b="0" strike="noStrike" spc="-1" dirty="0">
                <a:latin typeface="Candara" panose="020E0502030303020204" pitchFamily="34" charset="0"/>
              </a:rPr>
              <a:t>1</a:t>
            </a:r>
            <a:r>
              <a:rPr lang="fr-FR" sz="1400" b="0" strike="noStrike" spc="-1" baseline="30000" dirty="0">
                <a:latin typeface="Candara" panose="020E0502030303020204" pitchFamily="34" charset="0"/>
              </a:rPr>
              <a:t>ere</a:t>
            </a:r>
            <a:r>
              <a:rPr lang="fr-FR" sz="1400" b="0" strike="noStrike" spc="-1" dirty="0">
                <a:latin typeface="Candara" panose="020E0502030303020204" pitchFamily="34" charset="0"/>
              </a:rPr>
              <a:t> réunion du COPIL en décembre 2021, 2</a:t>
            </a:r>
            <a:r>
              <a:rPr lang="fr-FR" sz="1400" b="0" strike="noStrike" spc="-1" baseline="30000" dirty="0">
                <a:latin typeface="Candara" panose="020E0502030303020204" pitchFamily="34" charset="0"/>
              </a:rPr>
              <a:t>nde</a:t>
            </a:r>
            <a:r>
              <a:rPr lang="fr-FR" sz="1400" b="0" strike="noStrike" spc="-1" dirty="0">
                <a:latin typeface="Candara" panose="020E0502030303020204" pitchFamily="34" charset="0"/>
              </a:rPr>
              <a:t> à organiser en 2024.</a:t>
            </a:r>
          </a:p>
          <a:p>
            <a:pPr marL="285750" indent="-285750">
              <a:lnSpc>
                <a:spcPts val="1800"/>
              </a:lnSpc>
              <a:buFont typeface="Wingdings" panose="05000000000000000000" pitchFamily="2" charset="2"/>
              <a:buChar char="Ø"/>
            </a:pPr>
            <a:endParaRPr lang="fr-FR" sz="1400" spc="-1" dirty="0">
              <a:latin typeface="Candara" panose="020E0502030303020204" pitchFamily="34" charset="0"/>
            </a:endParaRPr>
          </a:p>
          <a:p>
            <a:pPr marL="285750" indent="-285750">
              <a:lnSpc>
                <a:spcPts val="1800"/>
              </a:lnSpc>
              <a:buFont typeface="Wingdings" panose="05000000000000000000" pitchFamily="2" charset="2"/>
              <a:buChar char="Ø"/>
            </a:pPr>
            <a:r>
              <a:rPr lang="fr-FR" sz="1400" b="1" strike="noStrike" spc="-1" dirty="0">
                <a:latin typeface="Candara" panose="020E0502030303020204" pitchFamily="34" charset="0"/>
              </a:rPr>
              <a:t>Actions prioritaires : </a:t>
            </a:r>
          </a:p>
          <a:p>
            <a:pPr marL="742950" lvl="1" indent="-285750">
              <a:lnSpc>
                <a:spcPts val="1800"/>
              </a:lnSpc>
              <a:buFont typeface="Wingdings" panose="05000000000000000000" pitchFamily="2" charset="2"/>
              <a:buChar char="Ø"/>
            </a:pPr>
            <a:r>
              <a:rPr lang="fr-FR" sz="1400" spc="-1" dirty="0">
                <a:latin typeface="Candara" panose="020E0502030303020204" pitchFamily="34" charset="0"/>
              </a:rPr>
              <a:t>P</a:t>
            </a:r>
            <a:r>
              <a:rPr lang="fr-FR" sz="1400" b="0" strike="noStrike" spc="-1" dirty="0">
                <a:latin typeface="Candara" panose="020E0502030303020204" pitchFamily="34" charset="0"/>
              </a:rPr>
              <a:t>rotection réglementaire des coraux de l’océan Indien (arrêté sur le modèle de l’arrêté de 2017 protégeant 16 espèces de coraux dans les Antilles)</a:t>
            </a:r>
          </a:p>
          <a:p>
            <a:pPr marL="742950" lvl="1" indent="-285750">
              <a:lnSpc>
                <a:spcPts val="1800"/>
              </a:lnSpc>
              <a:buFont typeface="Wingdings" panose="05000000000000000000" pitchFamily="2" charset="2"/>
              <a:buChar char="Ø"/>
            </a:pPr>
            <a:r>
              <a:rPr lang="fr-FR" sz="1400" b="0" strike="noStrike" spc="-1" dirty="0">
                <a:latin typeface="Candara" panose="020E0502030303020204" pitchFamily="34" charset="0"/>
              </a:rPr>
              <a:t>Règlement</a:t>
            </a:r>
            <a:r>
              <a:rPr lang="fr-FR" sz="1400" spc="-1" dirty="0">
                <a:latin typeface="Candara" panose="020E0502030303020204" pitchFamily="34" charset="0"/>
              </a:rPr>
              <a:t>ation des pratiques de pêche en milieu récifal (notamment herbivores de récif)</a:t>
            </a:r>
            <a:endParaRPr lang="fr-FR" sz="1400" b="0" strike="noStrike" spc="-1" dirty="0">
              <a:latin typeface="Candara" panose="020E0502030303020204" pitchFamily="34" charset="0"/>
            </a:endParaRPr>
          </a:p>
        </p:txBody>
      </p:sp>
      <p:sp>
        <p:nvSpPr>
          <p:cNvPr id="99" name="Connecteur droit 2"/>
          <p:cNvSpPr/>
          <p:nvPr/>
        </p:nvSpPr>
        <p:spPr>
          <a:xfrm>
            <a:off x="576720" y="1160280"/>
            <a:ext cx="5247000" cy="360"/>
          </a:xfrm>
          <a:prstGeom prst="line">
            <a:avLst/>
          </a:prstGeom>
          <a:ln>
            <a:solidFill>
              <a:srgbClr val="4F81BD"/>
            </a:solidFill>
            <a:round/>
          </a:ln>
        </p:spPr>
        <p:style>
          <a:lnRef idx="2">
            <a:schemeClr val="accent1"/>
          </a:lnRef>
          <a:fillRef idx="0">
            <a:schemeClr val="accent1"/>
          </a:fillRef>
          <a:effectRef idx="1">
            <a:schemeClr val="accent1"/>
          </a:effectRef>
          <a:fontRef idx="minor"/>
        </p:style>
      </p:sp>
      <p:pic>
        <p:nvPicPr>
          <p:cNvPr id="3" name="Image 2">
            <a:extLst>
              <a:ext uri="{FF2B5EF4-FFF2-40B4-BE49-F238E27FC236}">
                <a16:creationId xmlns:a16="http://schemas.microsoft.com/office/drawing/2014/main" id="{55A6CC29-66E1-42F3-A765-8CEE5430FA14}"/>
              </a:ext>
            </a:extLst>
          </p:cNvPr>
          <p:cNvPicPr>
            <a:picLocks noChangeAspect="1"/>
          </p:cNvPicPr>
          <p:nvPr/>
        </p:nvPicPr>
        <p:blipFill>
          <a:blip r:embed="rId3"/>
          <a:stretch>
            <a:fillRect/>
          </a:stretch>
        </p:blipFill>
        <p:spPr>
          <a:xfrm>
            <a:off x="5250295" y="1296704"/>
            <a:ext cx="3662796" cy="4404437"/>
          </a:xfrm>
          <a:prstGeom prst="rect">
            <a:avLst/>
          </a:prstGeom>
        </p:spPr>
      </p:pic>
    </p:spTree>
    <p:extLst>
      <p:ext uri="{BB962C8B-B14F-4D97-AF65-F5344CB8AC3E}">
        <p14:creationId xmlns:p14="http://schemas.microsoft.com/office/powerpoint/2010/main" val="1314465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fond-page-ifreco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68214"/>
            <a:ext cx="9144000" cy="1212328"/>
          </a:xfrm>
          <a:prstGeom prst="rect">
            <a:avLst/>
          </a:prstGeom>
        </p:spPr>
      </p:pic>
      <p:sp>
        <p:nvSpPr>
          <p:cNvPr id="8" name="Titre 1"/>
          <p:cNvSpPr txBox="1">
            <a:spLocks/>
          </p:cNvSpPr>
          <p:nvPr/>
        </p:nvSpPr>
        <p:spPr>
          <a:xfrm>
            <a:off x="0" y="418169"/>
            <a:ext cx="8895425" cy="5857940"/>
          </a:xfrm>
          <a:prstGeom prst="rect">
            <a:avLst/>
          </a:prstGeom>
          <a:noFill/>
          <a:ln>
            <a:noFill/>
          </a:ln>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just">
              <a:lnSpc>
                <a:spcPct val="110000"/>
              </a:lnSpc>
              <a:spcBef>
                <a:spcPts val="0"/>
              </a:spcBef>
            </a:pPr>
            <a:endParaRPr lang="fr-FR" sz="2400" b="1" dirty="0">
              <a:solidFill>
                <a:srgbClr val="004D91"/>
              </a:solidFill>
              <a:latin typeface="Candara" panose="020E0502030303020204" pitchFamily="34" charset="0"/>
              <a:cs typeface="Times New Roman" panose="02020603050405020304" pitchFamily="18" charset="0"/>
            </a:endParaRPr>
          </a:p>
          <a:p>
            <a:pPr algn="just">
              <a:lnSpc>
                <a:spcPct val="110000"/>
              </a:lnSpc>
              <a:spcBef>
                <a:spcPts val="0"/>
              </a:spcBef>
            </a:pPr>
            <a:endParaRPr lang="fr-FR" sz="2400" b="1" dirty="0">
              <a:solidFill>
                <a:srgbClr val="004D91"/>
              </a:solidFill>
              <a:latin typeface="Candara" panose="020E0502030303020204" pitchFamily="34" charset="0"/>
              <a:cs typeface="Times New Roman" panose="02020603050405020304" pitchFamily="18" charset="0"/>
            </a:endParaRPr>
          </a:p>
          <a:p>
            <a:pPr algn="just">
              <a:lnSpc>
                <a:spcPct val="110000"/>
              </a:lnSpc>
              <a:spcBef>
                <a:spcPts val="0"/>
              </a:spcBef>
            </a:pPr>
            <a:r>
              <a:rPr lang="fr-FR" sz="2400" b="1" dirty="0">
                <a:solidFill>
                  <a:srgbClr val="004D91"/>
                </a:solidFill>
                <a:latin typeface="Candara" panose="020E0502030303020204" pitchFamily="34" charset="0"/>
                <a:cs typeface="Times New Roman" panose="02020603050405020304" pitchFamily="18" charset="0"/>
              </a:rPr>
              <a:t>Date, lieu et logistique </a:t>
            </a:r>
          </a:p>
          <a:p>
            <a:pPr algn="just">
              <a:lnSpc>
                <a:spcPct val="110000"/>
              </a:lnSpc>
              <a:spcBef>
                <a:spcPts val="0"/>
              </a:spcBef>
            </a:pPr>
            <a:endParaRPr lang="fr-FR" sz="2400" b="1" dirty="0">
              <a:solidFill>
                <a:srgbClr val="004D91"/>
              </a:solidFill>
              <a:latin typeface="Candara" panose="020E0502030303020204" pitchFamily="34" charset="0"/>
              <a:cs typeface="Times New Roman" panose="02020603050405020304" pitchFamily="18" charset="0"/>
            </a:endParaRPr>
          </a:p>
          <a:p>
            <a:pPr algn="just">
              <a:lnSpc>
                <a:spcPct val="110000"/>
              </a:lnSpc>
              <a:spcBef>
                <a:spcPts val="0"/>
              </a:spcBef>
            </a:pPr>
            <a:r>
              <a:rPr lang="fr-FR" sz="2200" b="1" dirty="0">
                <a:latin typeface="Candara" panose="020E0502030303020204" pitchFamily="34" charset="0"/>
                <a:cs typeface="Times New Roman" panose="02020603050405020304" pitchFamily="18" charset="0"/>
              </a:rPr>
              <a:t>La Réunion, 27 au 31 mai 2024 </a:t>
            </a:r>
            <a:r>
              <a:rPr lang="fr-FR" sz="2200" b="1" dirty="0">
                <a:latin typeface="Candara" panose="020E0502030303020204" pitchFamily="34" charset="0"/>
                <a:cs typeface="Times New Roman" panose="02020603050405020304" pitchFamily="18" charset="0"/>
                <a:sym typeface="Wingdings" panose="05000000000000000000" pitchFamily="2" charset="2"/>
              </a:rPr>
              <a:t> SAVE THE DATE et délégations de crédits pour les comités locaux</a:t>
            </a:r>
            <a:endParaRPr lang="fr-FR" sz="2200" b="1" dirty="0">
              <a:latin typeface="Candara" panose="020E0502030303020204" pitchFamily="34" charset="0"/>
              <a:cs typeface="Times New Roman" panose="02020603050405020304" pitchFamily="18" charset="0"/>
            </a:endParaRPr>
          </a:p>
          <a:p>
            <a:pPr algn="just">
              <a:lnSpc>
                <a:spcPct val="110000"/>
              </a:lnSpc>
              <a:spcBef>
                <a:spcPts val="0"/>
              </a:spcBef>
            </a:pPr>
            <a:r>
              <a:rPr lang="fr-FR" sz="2200" b="1" dirty="0">
                <a:latin typeface="Candara" panose="020E0502030303020204" pitchFamily="34" charset="0"/>
                <a:cs typeface="Times New Roman" panose="02020603050405020304" pitchFamily="18" charset="0"/>
              </a:rPr>
              <a:t>Consécutif à la séquence zones humides à La Réunion </a:t>
            </a:r>
          </a:p>
          <a:p>
            <a:pPr algn="just">
              <a:lnSpc>
                <a:spcPct val="110000"/>
              </a:lnSpc>
              <a:spcBef>
                <a:spcPts val="0"/>
              </a:spcBef>
            </a:pPr>
            <a:r>
              <a:rPr lang="fr-FR" sz="2200" b="1" dirty="0">
                <a:latin typeface="Candara" panose="020E0502030303020204" pitchFamily="34" charset="0"/>
                <a:cs typeface="Times New Roman" panose="02020603050405020304" pitchFamily="18" charset="0"/>
              </a:rPr>
              <a:t>Appel d’offre – logistique (une soixantaine de participants attendus)</a:t>
            </a:r>
          </a:p>
          <a:p>
            <a:pPr algn="just">
              <a:lnSpc>
                <a:spcPct val="110000"/>
              </a:lnSpc>
              <a:spcBef>
                <a:spcPts val="0"/>
              </a:spcBef>
            </a:pPr>
            <a:endParaRPr lang="fr-FR" sz="2400" b="1" dirty="0">
              <a:solidFill>
                <a:srgbClr val="004D91"/>
              </a:solidFill>
              <a:latin typeface="Candara" panose="020E0502030303020204" pitchFamily="34" charset="0"/>
              <a:cs typeface="Times New Roman" panose="02020603050405020304" pitchFamily="18" charset="0"/>
            </a:endParaRPr>
          </a:p>
          <a:p>
            <a:pPr algn="just">
              <a:lnSpc>
                <a:spcPct val="110000"/>
              </a:lnSpc>
              <a:spcBef>
                <a:spcPts val="0"/>
              </a:spcBef>
            </a:pPr>
            <a:r>
              <a:rPr lang="fr-FR" sz="2400" b="1" dirty="0">
                <a:solidFill>
                  <a:srgbClr val="004D91"/>
                </a:solidFill>
                <a:latin typeface="Candara" panose="020E0502030303020204" pitchFamily="34" charset="0"/>
                <a:cs typeface="Times New Roman" panose="02020603050405020304" pitchFamily="18" charset="0"/>
              </a:rPr>
              <a:t>Principaux objectifs </a:t>
            </a:r>
          </a:p>
          <a:p>
            <a:pPr algn="just">
              <a:lnSpc>
                <a:spcPct val="110000"/>
              </a:lnSpc>
              <a:spcBef>
                <a:spcPts val="0"/>
              </a:spcBef>
            </a:pPr>
            <a:endParaRPr lang="fr-FR" sz="2400" b="1" dirty="0">
              <a:solidFill>
                <a:srgbClr val="004D91"/>
              </a:solidFill>
              <a:latin typeface="Candara" panose="020E0502030303020204" pitchFamily="34" charset="0"/>
              <a:cs typeface="Times New Roman" panose="02020603050405020304" pitchFamily="18" charset="0"/>
            </a:endParaRPr>
          </a:p>
          <a:p>
            <a:pPr marL="342900" indent="-342900" algn="just">
              <a:lnSpc>
                <a:spcPct val="110000"/>
              </a:lnSpc>
              <a:spcBef>
                <a:spcPts val="0"/>
              </a:spcBef>
              <a:buFont typeface="Arial" panose="020B0604020202020204" pitchFamily="34" charset="0"/>
              <a:buChar char="•"/>
            </a:pPr>
            <a:r>
              <a:rPr lang="fr-FR" sz="2200" b="1" dirty="0">
                <a:latin typeface="Candara" panose="020E0502030303020204" pitchFamily="34" charset="0"/>
                <a:cs typeface="Times New Roman" panose="02020603050405020304" pitchFamily="18" charset="0"/>
              </a:rPr>
              <a:t>Finaliser le cinquième programme d’actions de l’</a:t>
            </a:r>
            <a:r>
              <a:rPr lang="fr-FR" sz="2200" b="1" dirty="0" err="1">
                <a:latin typeface="Candara" panose="020E0502030303020204" pitchFamily="34" charset="0"/>
                <a:cs typeface="Times New Roman" panose="02020603050405020304" pitchFamily="18" charset="0"/>
              </a:rPr>
              <a:t>Ifrecor</a:t>
            </a:r>
            <a:r>
              <a:rPr lang="fr-FR" sz="2200" b="1" dirty="0">
                <a:latin typeface="Candara" panose="020E0502030303020204" pitchFamily="34" charset="0"/>
                <a:cs typeface="Times New Roman" panose="02020603050405020304" pitchFamily="18" charset="0"/>
              </a:rPr>
              <a:t> (2022-2026)</a:t>
            </a:r>
          </a:p>
          <a:p>
            <a:pPr marL="342900" indent="-342900" algn="just">
              <a:lnSpc>
                <a:spcPct val="110000"/>
              </a:lnSpc>
              <a:spcBef>
                <a:spcPts val="0"/>
              </a:spcBef>
              <a:buFont typeface="Arial" panose="020B0604020202020204" pitchFamily="34" charset="0"/>
              <a:buChar char="•"/>
            </a:pPr>
            <a:r>
              <a:rPr lang="fr-FR" sz="2200" b="1" dirty="0">
                <a:latin typeface="Candara" panose="020E0502030303020204" pitchFamily="34" charset="0"/>
                <a:cs typeface="Times New Roman" panose="02020603050405020304" pitchFamily="18" charset="0"/>
              </a:rPr>
              <a:t>Finaliser la gouvernance renouvelée de l’</a:t>
            </a:r>
            <a:r>
              <a:rPr lang="fr-FR" sz="2200" b="1" dirty="0" err="1">
                <a:latin typeface="Candara" panose="020E0502030303020204" pitchFamily="34" charset="0"/>
                <a:cs typeface="Times New Roman" panose="02020603050405020304" pitchFamily="18" charset="0"/>
              </a:rPr>
              <a:t>Ifrecor</a:t>
            </a:r>
            <a:endParaRPr lang="fr-FR" sz="2200" b="1" dirty="0">
              <a:latin typeface="Candara" panose="020E0502030303020204" pitchFamily="34" charset="0"/>
              <a:cs typeface="Times New Roman" panose="02020603050405020304" pitchFamily="18" charset="0"/>
            </a:endParaRPr>
          </a:p>
          <a:p>
            <a:pPr marL="342900" indent="-342900" algn="just">
              <a:lnSpc>
                <a:spcPct val="110000"/>
              </a:lnSpc>
              <a:spcBef>
                <a:spcPts val="0"/>
              </a:spcBef>
              <a:buFont typeface="Arial" panose="020B0604020202020204" pitchFamily="34" charset="0"/>
              <a:buChar char="•"/>
            </a:pPr>
            <a:r>
              <a:rPr lang="fr-FR" sz="2200" b="1" dirty="0">
                <a:latin typeface="Candara" panose="020E0502030303020204" pitchFamily="34" charset="0"/>
                <a:cs typeface="Times New Roman" panose="02020603050405020304" pitchFamily="18" charset="0"/>
              </a:rPr>
              <a:t>Finaliser et mettre en œuvre les plans locaux d’actions</a:t>
            </a:r>
          </a:p>
          <a:p>
            <a:pPr marL="342900" indent="-342900" algn="just">
              <a:lnSpc>
                <a:spcPct val="110000"/>
              </a:lnSpc>
              <a:spcBef>
                <a:spcPts val="0"/>
              </a:spcBef>
              <a:buFont typeface="Arial" panose="020B0604020202020204" pitchFamily="34" charset="0"/>
              <a:buChar char="•"/>
            </a:pPr>
            <a:r>
              <a:rPr lang="fr-FR" sz="2200" b="1" dirty="0">
                <a:latin typeface="Candara" panose="020E0502030303020204" pitchFamily="34" charset="0"/>
                <a:cs typeface="Times New Roman" panose="02020603050405020304" pitchFamily="18" charset="0"/>
              </a:rPr>
              <a:t>Restitutions des actions aux niveaux national et local</a:t>
            </a:r>
          </a:p>
          <a:p>
            <a:pPr marL="342900" indent="-342900" algn="just">
              <a:lnSpc>
                <a:spcPct val="110000"/>
              </a:lnSpc>
              <a:spcBef>
                <a:spcPts val="0"/>
              </a:spcBef>
              <a:buFont typeface="Arial" panose="020B0604020202020204" pitchFamily="34" charset="0"/>
              <a:buChar char="•"/>
            </a:pPr>
            <a:r>
              <a:rPr lang="fr-FR" sz="2200" b="1" dirty="0">
                <a:latin typeface="Candara" panose="020E0502030303020204" pitchFamily="34" charset="0"/>
                <a:cs typeface="Times New Roman" panose="02020603050405020304" pitchFamily="18" charset="0"/>
              </a:rPr>
              <a:t>Préparation du prochain bilan de l’état de santé des RCEA (2026</a:t>
            </a:r>
            <a:r>
              <a:rPr lang="fr-FR" sz="2000" b="1" dirty="0">
                <a:latin typeface="Candara" panose="020E0502030303020204" pitchFamily="34" charset="0"/>
                <a:cs typeface="Times New Roman" panose="02020603050405020304" pitchFamily="18" charset="0"/>
              </a:rPr>
              <a:t>) </a:t>
            </a:r>
          </a:p>
          <a:p>
            <a:pPr algn="just">
              <a:lnSpc>
                <a:spcPct val="110000"/>
              </a:lnSpc>
              <a:spcBef>
                <a:spcPts val="0"/>
              </a:spcBef>
            </a:pPr>
            <a:endParaRPr lang="fr-FR" sz="2000" b="1" dirty="0">
              <a:latin typeface="Candara" panose="020E0502030303020204" pitchFamily="34" charset="0"/>
              <a:cs typeface="Times New Roman" panose="02020603050405020304" pitchFamily="18" charset="0"/>
            </a:endParaRPr>
          </a:p>
          <a:p>
            <a:pPr algn="just">
              <a:lnSpc>
                <a:spcPct val="110000"/>
              </a:lnSpc>
              <a:spcBef>
                <a:spcPts val="0"/>
              </a:spcBef>
            </a:pPr>
            <a:r>
              <a:rPr lang="fr-FR" sz="2200" i="1" dirty="0">
                <a:solidFill>
                  <a:srgbClr val="004D91"/>
                </a:solidFill>
                <a:latin typeface="Candara" panose="020E0502030303020204" pitchFamily="34" charset="0"/>
                <a:cs typeface="Times New Roman" panose="02020603050405020304" pitchFamily="18" charset="0"/>
                <a:sym typeface="Wingdings" panose="05000000000000000000" pitchFamily="2" charset="2"/>
              </a:rPr>
              <a:t> Un programme provisionnel ainsi qu’une demande de confirmation de participation vous seront envoyés en début d’année prochaine</a:t>
            </a:r>
            <a:endParaRPr lang="fr-FR" sz="2200" i="1" dirty="0">
              <a:solidFill>
                <a:srgbClr val="004D91"/>
              </a:solidFill>
              <a:latin typeface="Candara" panose="020E0502030303020204" pitchFamily="34" charset="0"/>
              <a:cs typeface="Times New Roman" panose="02020603050405020304" pitchFamily="18" charset="0"/>
            </a:endParaRPr>
          </a:p>
          <a:p>
            <a:pPr algn="just">
              <a:lnSpc>
                <a:spcPct val="110000"/>
              </a:lnSpc>
              <a:spcBef>
                <a:spcPts val="0"/>
              </a:spcBef>
            </a:pPr>
            <a:endParaRPr lang="fr-FR" sz="2400" b="1" dirty="0">
              <a:solidFill>
                <a:srgbClr val="004D91"/>
              </a:solidFill>
              <a:latin typeface="Candara" panose="020E0502030303020204" pitchFamily="34" charset="0"/>
              <a:cs typeface="Times New Roman" panose="02020603050405020304" pitchFamily="18" charset="0"/>
            </a:endParaRPr>
          </a:p>
          <a:p>
            <a:pPr algn="just">
              <a:lnSpc>
                <a:spcPct val="110000"/>
              </a:lnSpc>
              <a:spcBef>
                <a:spcPts val="0"/>
              </a:spcBef>
            </a:pPr>
            <a:endParaRPr lang="fr-FR" sz="2400" b="1" dirty="0">
              <a:solidFill>
                <a:srgbClr val="004D91"/>
              </a:solidFill>
              <a:latin typeface="Candara" panose="020E0502030303020204" pitchFamily="34" charset="0"/>
              <a:cs typeface="Times New Roman" panose="02020603050405020304" pitchFamily="18" charset="0"/>
            </a:endParaRPr>
          </a:p>
        </p:txBody>
      </p:sp>
      <p:sp>
        <p:nvSpPr>
          <p:cNvPr id="2" name="ZoneTexte 1"/>
          <p:cNvSpPr txBox="1"/>
          <p:nvPr/>
        </p:nvSpPr>
        <p:spPr>
          <a:xfrm>
            <a:off x="228196" y="156559"/>
            <a:ext cx="8687607" cy="523220"/>
          </a:xfrm>
          <a:prstGeom prst="rect">
            <a:avLst/>
          </a:prstGeom>
          <a:noFill/>
        </p:spPr>
        <p:txBody>
          <a:bodyPr wrap="square" rtlCol="0">
            <a:spAutoFit/>
          </a:bodyPr>
          <a:lstStyle/>
          <a:p>
            <a:pPr algn="ctr"/>
            <a:r>
              <a:rPr lang="fr-FR" sz="2800" b="1" dirty="0">
                <a:solidFill>
                  <a:schemeClr val="accent2">
                    <a:lumMod val="75000"/>
                  </a:schemeClr>
                </a:solidFill>
                <a:latin typeface="Candara" panose="020E0502030303020204" pitchFamily="34" charset="0"/>
              </a:rPr>
              <a:t>Comité national  27-31 mai 2024  La Réunion</a:t>
            </a:r>
          </a:p>
        </p:txBody>
      </p:sp>
    </p:spTree>
    <p:extLst>
      <p:ext uri="{BB962C8B-B14F-4D97-AF65-F5344CB8AC3E}">
        <p14:creationId xmlns:p14="http://schemas.microsoft.com/office/powerpoint/2010/main" val="2972078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 10" descr="fond-page-ifrecor1.png"/>
          <p:cNvPicPr/>
          <p:nvPr/>
        </p:nvPicPr>
        <p:blipFill>
          <a:blip r:embed="rId2"/>
          <a:stretch/>
        </p:blipFill>
        <p:spPr>
          <a:xfrm>
            <a:off x="0" y="5668200"/>
            <a:ext cx="9143640" cy="1212120"/>
          </a:xfrm>
          <a:prstGeom prst="rect">
            <a:avLst/>
          </a:prstGeom>
          <a:ln w="0">
            <a:noFill/>
          </a:ln>
        </p:spPr>
      </p:pic>
      <p:sp>
        <p:nvSpPr>
          <p:cNvPr id="97" name="Titre 1"/>
          <p:cNvSpPr/>
          <p:nvPr/>
        </p:nvSpPr>
        <p:spPr>
          <a:xfrm>
            <a:off x="405360" y="500400"/>
            <a:ext cx="6091560" cy="7664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anchor="ctr">
            <a:normAutofit/>
          </a:bodyPr>
          <a:lstStyle/>
          <a:p>
            <a:pPr>
              <a:lnSpc>
                <a:spcPts val="2999"/>
              </a:lnSpc>
              <a:buNone/>
            </a:pPr>
            <a:r>
              <a:rPr lang="fr-FR" sz="3500" b="1" strike="noStrike" spc="-1" dirty="0">
                <a:solidFill>
                  <a:srgbClr val="984807"/>
                </a:solidFill>
                <a:latin typeface="Candara"/>
              </a:rPr>
              <a:t>Ouverture</a:t>
            </a:r>
            <a:endParaRPr lang="fr-FR" sz="3500" b="0" strike="noStrike" spc="-1" dirty="0">
              <a:latin typeface="Arial"/>
            </a:endParaRPr>
          </a:p>
        </p:txBody>
      </p:sp>
      <p:sp>
        <p:nvSpPr>
          <p:cNvPr id="98" name="Titre 1"/>
          <p:cNvSpPr/>
          <p:nvPr/>
        </p:nvSpPr>
        <p:spPr>
          <a:xfrm>
            <a:off x="405360" y="1630440"/>
            <a:ext cx="8738280" cy="52495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ts val="1800"/>
              </a:lnSpc>
              <a:buNone/>
            </a:pPr>
            <a:endParaRPr lang="fr-FR" sz="1600" spc="-1" dirty="0">
              <a:latin typeface="Candara" panose="020E0502030303020204" pitchFamily="34" charset="0"/>
            </a:endParaRPr>
          </a:p>
          <a:p>
            <a:pPr>
              <a:lnSpc>
                <a:spcPts val="1800"/>
              </a:lnSpc>
              <a:buNone/>
            </a:pPr>
            <a:endParaRPr lang="fr-FR" sz="1600" spc="-1" dirty="0">
              <a:latin typeface="Candara" panose="020E0502030303020204" pitchFamily="34" charset="0"/>
            </a:endParaRPr>
          </a:p>
          <a:p>
            <a:pPr>
              <a:lnSpc>
                <a:spcPts val="1800"/>
              </a:lnSpc>
              <a:buNone/>
            </a:pPr>
            <a:r>
              <a:rPr lang="fr-FR" sz="1600" b="1" strike="noStrike" spc="-1" dirty="0">
                <a:latin typeface="Candara" panose="020E0502030303020204" pitchFamily="34" charset="0"/>
              </a:rPr>
              <a:t>Pierre-Edouard GUILLAIN,</a:t>
            </a:r>
          </a:p>
          <a:p>
            <a:pPr>
              <a:lnSpc>
                <a:spcPts val="1800"/>
              </a:lnSpc>
              <a:buNone/>
            </a:pPr>
            <a:r>
              <a:rPr lang="fr-FR" sz="1600" spc="-1" dirty="0">
                <a:latin typeface="Candara" panose="020E0502030303020204" pitchFamily="34" charset="0"/>
              </a:rPr>
              <a:t>Adjoint à la directrice de l’eau et de la biodiversité,</a:t>
            </a:r>
            <a:endParaRPr lang="fr-FR" sz="1600" b="0" strike="noStrike" spc="-1" dirty="0">
              <a:latin typeface="Candara" panose="020E0502030303020204" pitchFamily="34" charset="0"/>
            </a:endParaRPr>
          </a:p>
          <a:p>
            <a:pPr>
              <a:lnSpc>
                <a:spcPts val="1800"/>
              </a:lnSpc>
            </a:pPr>
            <a:r>
              <a:rPr lang="fr-FR" sz="1600" b="0" strike="noStrike" spc="-1" dirty="0">
                <a:latin typeface="Candara" panose="020E0502030303020204" pitchFamily="34" charset="0"/>
              </a:rPr>
              <a:t>Ministère de la Transition écologique et de la Cohésion des territoires</a:t>
            </a:r>
          </a:p>
          <a:p>
            <a:pPr>
              <a:lnSpc>
                <a:spcPts val="1800"/>
              </a:lnSpc>
            </a:pPr>
            <a:endParaRPr lang="fr-FR" sz="1600" spc="-1" dirty="0">
              <a:latin typeface="Candara" panose="020E0502030303020204" pitchFamily="34" charset="0"/>
            </a:endParaRPr>
          </a:p>
          <a:p>
            <a:pPr>
              <a:lnSpc>
                <a:spcPts val="1800"/>
              </a:lnSpc>
            </a:pPr>
            <a:endParaRPr lang="fr-FR" sz="1600" b="0" strike="noStrike" spc="-1" dirty="0">
              <a:latin typeface="Candara" panose="020E0502030303020204" pitchFamily="34" charset="0"/>
            </a:endParaRPr>
          </a:p>
          <a:p>
            <a:pPr>
              <a:lnSpc>
                <a:spcPts val="1800"/>
              </a:lnSpc>
            </a:pPr>
            <a:endParaRPr lang="fr-FR" sz="1600" spc="-1" dirty="0">
              <a:latin typeface="Candara" panose="020E0502030303020204" pitchFamily="34" charset="0"/>
            </a:endParaRPr>
          </a:p>
          <a:p>
            <a:pPr>
              <a:lnSpc>
                <a:spcPts val="1800"/>
              </a:lnSpc>
            </a:pPr>
            <a:endParaRPr lang="fr-FR" sz="1600" b="0" strike="noStrike" spc="-1" dirty="0">
              <a:latin typeface="Candara" panose="020E0502030303020204" pitchFamily="34" charset="0"/>
            </a:endParaRPr>
          </a:p>
          <a:p>
            <a:pPr>
              <a:lnSpc>
                <a:spcPts val="1800"/>
              </a:lnSpc>
            </a:pPr>
            <a:endParaRPr lang="fr-FR" sz="1600" b="0" strike="noStrike" spc="-1" dirty="0">
              <a:latin typeface="Candara" panose="020E0502030303020204" pitchFamily="34" charset="0"/>
            </a:endParaRPr>
          </a:p>
          <a:p>
            <a:pPr>
              <a:lnSpc>
                <a:spcPts val="1800"/>
              </a:lnSpc>
            </a:pPr>
            <a:r>
              <a:rPr lang="fr-FR" sz="1600" b="1" spc="-1" dirty="0">
                <a:latin typeface="Candara" panose="020E0502030303020204" pitchFamily="34" charset="0"/>
              </a:rPr>
              <a:t>Delphine COLLE</a:t>
            </a:r>
          </a:p>
          <a:p>
            <a:pPr>
              <a:lnSpc>
                <a:spcPts val="1800"/>
              </a:lnSpc>
            </a:pPr>
            <a:r>
              <a:rPr lang="fr-FR" sz="1600" spc="-1" dirty="0">
                <a:latin typeface="Candara" panose="020E0502030303020204" pitchFamily="34" charset="0"/>
              </a:rPr>
              <a:t>Cheffe du bureau de l’environnement, du logement, du développement et de l’aménagement durables,</a:t>
            </a:r>
          </a:p>
          <a:p>
            <a:pPr>
              <a:lnSpc>
                <a:spcPts val="1800"/>
              </a:lnSpc>
            </a:pPr>
            <a:r>
              <a:rPr lang="fr-FR" sz="1600" strike="noStrike" spc="-1" dirty="0">
                <a:latin typeface="Candara" panose="020E0502030303020204" pitchFamily="34" charset="0"/>
              </a:rPr>
              <a:t>Ministère de l’Intérieur et des Outre-mer</a:t>
            </a:r>
          </a:p>
          <a:p>
            <a:pPr>
              <a:lnSpc>
                <a:spcPts val="1800"/>
              </a:lnSpc>
              <a:buNone/>
            </a:pPr>
            <a:endParaRPr lang="fr-FR" sz="1600" b="0" strike="noStrike" spc="-1" dirty="0">
              <a:latin typeface="Arial"/>
            </a:endParaRPr>
          </a:p>
          <a:p>
            <a:pPr>
              <a:lnSpc>
                <a:spcPts val="1800"/>
              </a:lnSpc>
              <a:buNone/>
            </a:pPr>
            <a:endParaRPr lang="fr-FR" sz="1500" b="0" strike="noStrike" spc="-1" dirty="0">
              <a:latin typeface="Arial"/>
            </a:endParaRPr>
          </a:p>
        </p:txBody>
      </p:sp>
      <p:sp>
        <p:nvSpPr>
          <p:cNvPr id="99" name="Connecteur droit 2"/>
          <p:cNvSpPr/>
          <p:nvPr/>
        </p:nvSpPr>
        <p:spPr>
          <a:xfrm>
            <a:off x="576720" y="1160280"/>
            <a:ext cx="5247000" cy="360"/>
          </a:xfrm>
          <a:prstGeom prst="line">
            <a:avLst/>
          </a:prstGeom>
          <a:ln>
            <a:solidFill>
              <a:srgbClr val="4F81BD"/>
            </a:solidFill>
            <a:round/>
          </a:ln>
        </p:spPr>
        <p:style>
          <a:lnRef idx="2">
            <a:schemeClr val="accent1"/>
          </a:lnRef>
          <a:fillRef idx="0">
            <a:schemeClr val="accent1"/>
          </a:fillRef>
          <a:effectRef idx="1">
            <a:schemeClr val="accent1"/>
          </a:effectRef>
          <a:fontRef idx="minor"/>
        </p:style>
      </p:sp>
    </p:spTree>
    <p:extLst>
      <p:ext uri="{BB962C8B-B14F-4D97-AF65-F5344CB8AC3E}">
        <p14:creationId xmlns:p14="http://schemas.microsoft.com/office/powerpoint/2010/main" val="1552586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 10" descr="fond-page-ifrecor1.png"/>
          <p:cNvPicPr/>
          <p:nvPr/>
        </p:nvPicPr>
        <p:blipFill>
          <a:blip r:embed="rId2"/>
          <a:stretch/>
        </p:blipFill>
        <p:spPr>
          <a:xfrm>
            <a:off x="0" y="5668200"/>
            <a:ext cx="9143640" cy="1212120"/>
          </a:xfrm>
          <a:prstGeom prst="rect">
            <a:avLst/>
          </a:prstGeom>
          <a:ln w="0">
            <a:noFill/>
          </a:ln>
        </p:spPr>
      </p:pic>
      <p:sp>
        <p:nvSpPr>
          <p:cNvPr id="97" name="Titre 1"/>
          <p:cNvSpPr/>
          <p:nvPr/>
        </p:nvSpPr>
        <p:spPr>
          <a:xfrm>
            <a:off x="363797" y="157953"/>
            <a:ext cx="6091560" cy="7664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anchor="ctr">
            <a:normAutofit fontScale="85000" lnSpcReduction="10000"/>
          </a:bodyPr>
          <a:lstStyle/>
          <a:p>
            <a:pPr>
              <a:lnSpc>
                <a:spcPts val="2999"/>
              </a:lnSpc>
              <a:buNone/>
            </a:pPr>
            <a:r>
              <a:rPr lang="fr-FR" sz="3500" b="1" spc="-1" dirty="0">
                <a:solidFill>
                  <a:srgbClr val="984807"/>
                </a:solidFill>
                <a:latin typeface="Candara"/>
              </a:rPr>
              <a:t>Autres informations – Palme </a:t>
            </a:r>
            <a:r>
              <a:rPr lang="fr-FR" sz="3500" b="1" spc="-1" dirty="0" err="1">
                <a:solidFill>
                  <a:srgbClr val="984807"/>
                </a:solidFill>
                <a:latin typeface="Candara"/>
              </a:rPr>
              <a:t>Ifrecor</a:t>
            </a:r>
            <a:endParaRPr lang="fr-FR" sz="3500" b="0" strike="noStrike" spc="-1" dirty="0">
              <a:latin typeface="Arial"/>
            </a:endParaRPr>
          </a:p>
        </p:txBody>
      </p:sp>
      <p:sp>
        <p:nvSpPr>
          <p:cNvPr id="98" name="Titre 1"/>
          <p:cNvSpPr/>
          <p:nvPr/>
        </p:nvSpPr>
        <p:spPr>
          <a:xfrm>
            <a:off x="0" y="924393"/>
            <a:ext cx="8895240" cy="5591488"/>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342900" indent="-342900" algn="just">
              <a:buFont typeface="Wingdings" panose="05000000000000000000" pitchFamily="2" charset="2"/>
              <a:buChar char="Ø"/>
            </a:pPr>
            <a:r>
              <a:rPr lang="fr-FR" sz="1900" spc="-1" dirty="0">
                <a:latin typeface="Candara" panose="020E0502030303020204" pitchFamily="34" charset="0"/>
              </a:rPr>
              <a:t>Prix remis chaque année </a:t>
            </a:r>
            <a:r>
              <a:rPr lang="fr-FR" sz="1900" b="1" spc="-1" dirty="0">
                <a:latin typeface="Candara" panose="020E0502030303020204" pitchFamily="34" charset="0"/>
              </a:rPr>
              <a:t>aux associations et collectivités</a:t>
            </a:r>
            <a:r>
              <a:rPr lang="fr-FR" sz="1900" spc="-1" dirty="0">
                <a:latin typeface="Candara" panose="020E0502030303020204" pitchFamily="34" charset="0"/>
              </a:rPr>
              <a:t> qui œuvrent en faveur des RCEA</a:t>
            </a:r>
          </a:p>
          <a:p>
            <a:pPr algn="just"/>
            <a:endParaRPr lang="fr-FR" sz="1900" spc="-1" dirty="0">
              <a:latin typeface="Candara" panose="020E0502030303020204" pitchFamily="34" charset="0"/>
            </a:endParaRPr>
          </a:p>
          <a:p>
            <a:pPr marL="342900" indent="-342900" algn="just">
              <a:buFont typeface="Wingdings" panose="05000000000000000000" pitchFamily="2" charset="2"/>
              <a:buChar char="Ø"/>
            </a:pPr>
            <a:r>
              <a:rPr lang="fr-FR" sz="1900" spc="-1" dirty="0">
                <a:latin typeface="Candara" panose="020E0502030303020204" pitchFamily="34" charset="0"/>
              </a:rPr>
              <a:t>Organisation en partenariat avec l’</a:t>
            </a:r>
            <a:r>
              <a:rPr lang="fr-FR" sz="1900" b="1" spc="-1" dirty="0">
                <a:latin typeface="Candara" panose="020E0502030303020204" pitchFamily="34" charset="0"/>
              </a:rPr>
              <a:t>association les Eco Maires </a:t>
            </a:r>
          </a:p>
          <a:p>
            <a:pPr algn="just"/>
            <a:endParaRPr lang="fr-FR" sz="1900" spc="-1" dirty="0">
              <a:latin typeface="Candara" panose="020E0502030303020204" pitchFamily="34" charset="0"/>
            </a:endParaRPr>
          </a:p>
          <a:p>
            <a:pPr marL="342900" indent="-342900" algn="just">
              <a:buFont typeface="Wingdings" panose="05000000000000000000" pitchFamily="2" charset="2"/>
              <a:buChar char="Ø"/>
            </a:pPr>
            <a:r>
              <a:rPr lang="fr-FR" sz="1900" spc="-1" dirty="0">
                <a:latin typeface="Candara" panose="020E0502030303020204" pitchFamily="34" charset="0"/>
              </a:rPr>
              <a:t>Date limite de dépôt des dossiers repoussée </a:t>
            </a:r>
            <a:r>
              <a:rPr lang="fr-FR" sz="1900" b="1" u="sng" spc="-1" dirty="0">
                <a:latin typeface="Candara" panose="020E0502030303020204" pitchFamily="34" charset="0"/>
              </a:rPr>
              <a:t>au 31 décembre 2023</a:t>
            </a:r>
          </a:p>
          <a:p>
            <a:pPr algn="just"/>
            <a:r>
              <a:rPr lang="fr-FR" sz="1900" spc="-1" dirty="0">
                <a:latin typeface="Candara" panose="020E0502030303020204" pitchFamily="34" charset="0"/>
                <a:hlinkClick r:id="rId3"/>
              </a:rPr>
              <a:t>https://docs.google.com/forms/d/e/1FAIpQLSf_FtOAI8qzU5XlbvJ-8HVg2TJsSpSAAL1gKkSEHn20qZ70nw/viewform?vc=0&amp;c=0&amp;w=1&amp;flr=0</a:t>
            </a:r>
            <a:endParaRPr lang="fr-FR" sz="1900" spc="-1" dirty="0">
              <a:latin typeface="Candara" panose="020E0502030303020204" pitchFamily="34" charset="0"/>
            </a:endParaRPr>
          </a:p>
          <a:p>
            <a:pPr algn="just"/>
            <a:r>
              <a:rPr lang="fr-FR" sz="1900" i="1" spc="-1" dirty="0">
                <a:solidFill>
                  <a:srgbClr val="00B0F0"/>
                </a:solidFill>
                <a:latin typeface="Candara" panose="020E0502030303020204" pitchFamily="34" charset="0"/>
                <a:sym typeface="Wingdings" panose="05000000000000000000" pitchFamily="2" charset="2"/>
              </a:rPr>
              <a:t> </a:t>
            </a:r>
            <a:r>
              <a:rPr lang="fr-FR" sz="1900" i="1" spc="-1" dirty="0">
                <a:solidFill>
                  <a:srgbClr val="00B0F0"/>
                </a:solidFill>
                <a:latin typeface="Candara" panose="020E0502030303020204" pitchFamily="34" charset="0"/>
              </a:rPr>
              <a:t>Ne pas hésitez à relayer dans les réseaux jusqu’au 31/12</a:t>
            </a:r>
          </a:p>
          <a:p>
            <a:pPr algn="just"/>
            <a:endParaRPr lang="fr-FR" sz="1900" spc="-1" dirty="0">
              <a:latin typeface="Candara" panose="020E0502030303020204" pitchFamily="34" charset="0"/>
            </a:endParaRPr>
          </a:p>
          <a:p>
            <a:pPr marL="285750" indent="-285750" algn="just">
              <a:buFont typeface="Wingdings" panose="05000000000000000000" pitchFamily="2" charset="2"/>
              <a:buChar char="Ø"/>
            </a:pPr>
            <a:r>
              <a:rPr lang="fr-FR" sz="1900" b="1" spc="-1" dirty="0">
                <a:latin typeface="Candara" panose="020E0502030303020204" pitchFamily="34" charset="0"/>
              </a:rPr>
              <a:t>Janvier 2024 : réunion du jury </a:t>
            </a:r>
            <a:r>
              <a:rPr lang="fr-FR" sz="1900" spc="-1" dirty="0">
                <a:latin typeface="Candara" panose="020E0502030303020204" pitchFamily="34" charset="0"/>
              </a:rPr>
              <a:t>présidé par l’ambassadeur délégué à la coopération dans l’océan Indien, Jean-Claude Brunet</a:t>
            </a:r>
          </a:p>
          <a:p>
            <a:pPr algn="just"/>
            <a:endParaRPr lang="fr-FR" sz="1900" b="1" spc="-1" dirty="0">
              <a:latin typeface="Candara" panose="020E0502030303020204" pitchFamily="34" charset="0"/>
            </a:endParaRPr>
          </a:p>
          <a:p>
            <a:pPr marL="285750" indent="-285750" algn="just">
              <a:buFont typeface="Wingdings" panose="05000000000000000000" pitchFamily="2" charset="2"/>
              <a:buChar char="Ø"/>
            </a:pPr>
            <a:r>
              <a:rPr lang="fr-FR" sz="1900" b="1" spc="-1" dirty="0">
                <a:latin typeface="Candara" panose="020E0502030303020204" pitchFamily="34" charset="0"/>
              </a:rPr>
              <a:t>Début avril : cérémonie de remise des prix à l’Assemblée nationale, </a:t>
            </a:r>
            <a:r>
              <a:rPr lang="fr-FR" sz="1900" spc="-1" dirty="0">
                <a:latin typeface="Candara" panose="020E0502030303020204" pitchFamily="34" charset="0"/>
              </a:rPr>
              <a:t>en parallèle des Trophées Eco Action </a:t>
            </a:r>
          </a:p>
          <a:p>
            <a:pPr algn="just"/>
            <a:endParaRPr lang="fr-FR" sz="1900" spc="-1" dirty="0">
              <a:latin typeface="Candara" panose="020E0502030303020204" pitchFamily="34" charset="0"/>
            </a:endParaRPr>
          </a:p>
          <a:p>
            <a:pPr marL="285750" indent="-285750" algn="just">
              <a:buFont typeface="Wingdings" panose="05000000000000000000" pitchFamily="2" charset="2"/>
              <a:buChar char="Ø"/>
            </a:pPr>
            <a:r>
              <a:rPr lang="fr-FR" sz="1900" spc="-1" dirty="0">
                <a:latin typeface="Candara" panose="020E0502030303020204" pitchFamily="34" charset="0"/>
              </a:rPr>
              <a:t>4 prix cette année : récifs, mangroves, herbiers et un prix spécial 10</a:t>
            </a:r>
            <a:r>
              <a:rPr lang="fr-FR" sz="1900" spc="-1" baseline="30000" dirty="0">
                <a:latin typeface="Candara" panose="020E0502030303020204" pitchFamily="34" charset="0"/>
              </a:rPr>
              <a:t>ème</a:t>
            </a:r>
            <a:r>
              <a:rPr lang="fr-FR" sz="1900" spc="-1" dirty="0">
                <a:latin typeface="Candara" panose="020E0502030303020204" pitchFamily="34" charset="0"/>
              </a:rPr>
              <a:t> édition</a:t>
            </a:r>
          </a:p>
          <a:p>
            <a:pPr marL="285750" indent="-285750">
              <a:lnSpc>
                <a:spcPts val="1800"/>
              </a:lnSpc>
              <a:buFont typeface="Wingdings" panose="05000000000000000000" pitchFamily="2" charset="2"/>
              <a:buChar char="v"/>
            </a:pPr>
            <a:endParaRPr lang="fr-FR" sz="1600" b="0" strike="noStrike" spc="-1" dirty="0">
              <a:latin typeface="Arial"/>
            </a:endParaRPr>
          </a:p>
          <a:p>
            <a:pPr>
              <a:lnSpc>
                <a:spcPts val="1800"/>
              </a:lnSpc>
              <a:buNone/>
            </a:pPr>
            <a:endParaRPr lang="fr-FR" sz="1600" b="0" strike="noStrike" spc="-1" dirty="0">
              <a:latin typeface="Arial"/>
            </a:endParaRPr>
          </a:p>
          <a:p>
            <a:pPr>
              <a:lnSpc>
                <a:spcPts val="1800"/>
              </a:lnSpc>
              <a:buNone/>
            </a:pPr>
            <a:endParaRPr lang="fr-FR" sz="1500" b="0" strike="noStrike" spc="-1" dirty="0">
              <a:latin typeface="Arial"/>
            </a:endParaRPr>
          </a:p>
        </p:txBody>
      </p:sp>
      <p:sp>
        <p:nvSpPr>
          <p:cNvPr id="99" name="Connecteur droit 2"/>
          <p:cNvSpPr/>
          <p:nvPr/>
        </p:nvSpPr>
        <p:spPr>
          <a:xfrm>
            <a:off x="363797" y="864219"/>
            <a:ext cx="5247000" cy="360"/>
          </a:xfrm>
          <a:prstGeom prst="line">
            <a:avLst/>
          </a:prstGeom>
          <a:ln>
            <a:solidFill>
              <a:srgbClr val="4F81BD"/>
            </a:solidFill>
            <a:round/>
          </a:ln>
        </p:spPr>
        <p:style>
          <a:lnRef idx="2">
            <a:schemeClr val="accent1"/>
          </a:lnRef>
          <a:fillRef idx="0">
            <a:schemeClr val="accent1"/>
          </a:fillRef>
          <a:effectRef idx="1">
            <a:schemeClr val="accent1"/>
          </a:effectRef>
          <a:fontRef idx="minor"/>
        </p:style>
      </p:sp>
    </p:spTree>
    <p:extLst>
      <p:ext uri="{BB962C8B-B14F-4D97-AF65-F5344CB8AC3E}">
        <p14:creationId xmlns:p14="http://schemas.microsoft.com/office/powerpoint/2010/main" val="1288189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 10" descr="fond-page-ifrecor1.png"/>
          <p:cNvPicPr/>
          <p:nvPr/>
        </p:nvPicPr>
        <p:blipFill>
          <a:blip r:embed="rId2"/>
          <a:stretch/>
        </p:blipFill>
        <p:spPr>
          <a:xfrm>
            <a:off x="0" y="5668200"/>
            <a:ext cx="9143640" cy="1212120"/>
          </a:xfrm>
          <a:prstGeom prst="rect">
            <a:avLst/>
          </a:prstGeom>
          <a:ln w="0">
            <a:noFill/>
          </a:ln>
        </p:spPr>
      </p:pic>
      <p:sp>
        <p:nvSpPr>
          <p:cNvPr id="97" name="Titre 1"/>
          <p:cNvSpPr/>
          <p:nvPr/>
        </p:nvSpPr>
        <p:spPr>
          <a:xfrm>
            <a:off x="363797" y="157953"/>
            <a:ext cx="6091560" cy="7664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anchor="ctr">
            <a:normAutofit fontScale="92500"/>
          </a:bodyPr>
          <a:lstStyle/>
          <a:p>
            <a:pPr>
              <a:lnSpc>
                <a:spcPts val="2999"/>
              </a:lnSpc>
              <a:buNone/>
            </a:pPr>
            <a:r>
              <a:rPr lang="fr-FR" sz="3500" b="1" spc="-1" dirty="0">
                <a:solidFill>
                  <a:srgbClr val="984807"/>
                </a:solidFill>
                <a:latin typeface="Candara"/>
              </a:rPr>
              <a:t>Autres informations – SOS corail </a:t>
            </a:r>
            <a:endParaRPr lang="fr-FR" sz="3500" b="0" strike="noStrike" spc="-1" dirty="0">
              <a:latin typeface="Arial"/>
            </a:endParaRPr>
          </a:p>
        </p:txBody>
      </p:sp>
      <p:sp>
        <p:nvSpPr>
          <p:cNvPr id="98" name="Titre 1"/>
          <p:cNvSpPr/>
          <p:nvPr/>
        </p:nvSpPr>
        <p:spPr>
          <a:xfrm>
            <a:off x="0" y="1395447"/>
            <a:ext cx="8895240" cy="5591488"/>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342900" indent="-342900" algn="just">
              <a:buFont typeface="Wingdings" panose="05000000000000000000" pitchFamily="2" charset="2"/>
              <a:buChar char="Ø"/>
            </a:pPr>
            <a:r>
              <a:rPr lang="fr-FR" sz="2400" b="1" spc="-1" dirty="0">
                <a:latin typeface="Candara" panose="020E0502030303020204" pitchFamily="34" charset="0"/>
              </a:rPr>
              <a:t>Plate-forme de financement participatif </a:t>
            </a:r>
            <a:r>
              <a:rPr lang="fr-FR" sz="2400" spc="-1" dirty="0">
                <a:latin typeface="Candara" panose="020E0502030303020204" pitchFamily="34" charset="0"/>
              </a:rPr>
              <a:t>gérée par la Fondation de la Mer : </a:t>
            </a:r>
            <a:r>
              <a:rPr lang="fr-FR" sz="2400" spc="-1" dirty="0">
                <a:latin typeface="Candara" panose="020E0502030303020204" pitchFamily="34" charset="0"/>
                <a:hlinkClick r:id="rId3"/>
              </a:rPr>
              <a:t>https://www.soscorail.org/</a:t>
            </a:r>
            <a:endParaRPr lang="fr-FR" sz="2400" spc="-1" dirty="0">
              <a:latin typeface="Candara" panose="020E0502030303020204" pitchFamily="34" charset="0"/>
            </a:endParaRPr>
          </a:p>
          <a:p>
            <a:pPr algn="just"/>
            <a:endParaRPr lang="fr-FR" sz="2400" spc="-1" dirty="0">
              <a:latin typeface="Candara" panose="020E0502030303020204" pitchFamily="34" charset="0"/>
            </a:endParaRPr>
          </a:p>
          <a:p>
            <a:pPr marL="342900" indent="-342900" algn="just">
              <a:buFont typeface="Wingdings" panose="05000000000000000000" pitchFamily="2" charset="2"/>
              <a:buChar char="Ø"/>
            </a:pPr>
            <a:r>
              <a:rPr lang="fr-FR" sz="2400" spc="-1" dirty="0">
                <a:latin typeface="Candara" panose="020E0502030303020204" pitchFamily="34" charset="0"/>
              </a:rPr>
              <a:t>Deux séries d’appel à projets avec 21 projets en faveur des RCEA dans tous les outre-mer.</a:t>
            </a:r>
          </a:p>
          <a:p>
            <a:pPr algn="just"/>
            <a:r>
              <a:rPr lang="fr-FR" sz="2400" b="1" spc="-1" dirty="0">
                <a:latin typeface="Candara" panose="020E0502030303020204" pitchFamily="34" charset="0"/>
              </a:rPr>
              <a:t>8 projets totalement financés pour près </a:t>
            </a:r>
            <a:r>
              <a:rPr lang="fr-FR" sz="2400" b="1" spc="-1">
                <a:latin typeface="Candara" panose="020E0502030303020204" pitchFamily="34" charset="0"/>
              </a:rPr>
              <a:t>de 720 </a:t>
            </a:r>
            <a:r>
              <a:rPr lang="fr-FR" sz="2400" b="1" spc="-1" dirty="0">
                <a:latin typeface="Candara" panose="020E0502030303020204" pitchFamily="34" charset="0"/>
              </a:rPr>
              <a:t>000€</a:t>
            </a:r>
          </a:p>
          <a:p>
            <a:pPr algn="just"/>
            <a:r>
              <a:rPr lang="fr-FR" sz="2400" b="1" spc="-1" dirty="0">
                <a:latin typeface="Candara" panose="020E0502030303020204" pitchFamily="34" charset="0"/>
              </a:rPr>
              <a:t>14 projets en cours de financement</a:t>
            </a:r>
            <a:endParaRPr lang="fr-FR" sz="2400" spc="-1" dirty="0">
              <a:latin typeface="Candara" panose="020E0502030303020204" pitchFamily="34" charset="0"/>
            </a:endParaRPr>
          </a:p>
          <a:p>
            <a:pPr algn="just"/>
            <a:endParaRPr lang="fr-FR" sz="2400" spc="-1" dirty="0">
              <a:latin typeface="Candara" panose="020E0502030303020204" pitchFamily="34" charset="0"/>
            </a:endParaRPr>
          </a:p>
          <a:p>
            <a:pPr marL="285750" indent="-285750" algn="just">
              <a:buFont typeface="Wingdings" panose="05000000000000000000" pitchFamily="2" charset="2"/>
              <a:buChar char="Ø"/>
            </a:pPr>
            <a:r>
              <a:rPr lang="fr-FR" sz="2400" b="1" spc="-1" dirty="0">
                <a:latin typeface="Candara" panose="020E0502030303020204" pitchFamily="34" charset="0"/>
              </a:rPr>
              <a:t>Besoin spécifique identifié sur la restauration des mangroves : 3</a:t>
            </a:r>
            <a:r>
              <a:rPr lang="fr-FR" sz="2400" b="1" spc="-1" baseline="30000" dirty="0">
                <a:latin typeface="Candara" panose="020E0502030303020204" pitchFamily="34" charset="0"/>
              </a:rPr>
              <a:t>ème</a:t>
            </a:r>
            <a:r>
              <a:rPr lang="fr-FR" sz="2400" b="1" spc="-1" dirty="0">
                <a:latin typeface="Candara" panose="020E0502030303020204" pitchFamily="34" charset="0"/>
              </a:rPr>
              <a:t> appel à projets lancé début février 2024 </a:t>
            </a:r>
            <a:endParaRPr lang="fr-FR" sz="2400" spc="-1" dirty="0">
              <a:latin typeface="Candara" panose="020E0502030303020204" pitchFamily="34" charset="0"/>
            </a:endParaRPr>
          </a:p>
          <a:p>
            <a:pPr marL="285750" indent="-285750">
              <a:lnSpc>
                <a:spcPts val="1800"/>
              </a:lnSpc>
              <a:buFont typeface="Wingdings" panose="05000000000000000000" pitchFamily="2" charset="2"/>
              <a:buChar char="v"/>
            </a:pPr>
            <a:endParaRPr lang="fr-FR" sz="1600" b="0" strike="noStrike" spc="-1" dirty="0">
              <a:latin typeface="Arial"/>
            </a:endParaRPr>
          </a:p>
          <a:p>
            <a:pPr>
              <a:lnSpc>
                <a:spcPts val="1800"/>
              </a:lnSpc>
              <a:buNone/>
            </a:pPr>
            <a:endParaRPr lang="fr-FR" sz="1600" b="0" strike="noStrike" spc="-1" dirty="0">
              <a:latin typeface="Arial"/>
            </a:endParaRPr>
          </a:p>
          <a:p>
            <a:pPr>
              <a:lnSpc>
                <a:spcPts val="1800"/>
              </a:lnSpc>
              <a:buNone/>
            </a:pPr>
            <a:endParaRPr lang="fr-FR" sz="1500" b="0" strike="noStrike" spc="-1" dirty="0">
              <a:latin typeface="Arial"/>
            </a:endParaRPr>
          </a:p>
        </p:txBody>
      </p:sp>
      <p:sp>
        <p:nvSpPr>
          <p:cNvPr id="99" name="Connecteur droit 2"/>
          <p:cNvSpPr/>
          <p:nvPr/>
        </p:nvSpPr>
        <p:spPr>
          <a:xfrm>
            <a:off x="363797" y="864219"/>
            <a:ext cx="5247000" cy="360"/>
          </a:xfrm>
          <a:prstGeom prst="line">
            <a:avLst/>
          </a:prstGeom>
          <a:ln>
            <a:solidFill>
              <a:srgbClr val="4F81BD"/>
            </a:solidFill>
            <a:round/>
          </a:ln>
        </p:spPr>
        <p:style>
          <a:lnRef idx="2">
            <a:schemeClr val="accent1"/>
          </a:lnRef>
          <a:fillRef idx="0">
            <a:schemeClr val="accent1"/>
          </a:fillRef>
          <a:effectRef idx="1">
            <a:schemeClr val="accent1"/>
          </a:effectRef>
          <a:fontRef idx="minor"/>
        </p:style>
      </p:sp>
    </p:spTree>
    <p:extLst>
      <p:ext uri="{BB962C8B-B14F-4D97-AF65-F5344CB8AC3E}">
        <p14:creationId xmlns:p14="http://schemas.microsoft.com/office/powerpoint/2010/main" val="779546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3" name="Group 2">
            <a:extLst>
              <a:ext uri="{FF2B5EF4-FFF2-40B4-BE49-F238E27FC236}">
                <a16:creationId xmlns:a16="http://schemas.microsoft.com/office/drawing/2014/main" id="{37A8BCAB-DE38-4E0C-ACD8-D53CA20BB086}"/>
              </a:ext>
            </a:extLst>
          </p:cNvPr>
          <p:cNvGrpSpPr>
            <a:grpSpLocks/>
          </p:cNvGrpSpPr>
          <p:nvPr/>
        </p:nvGrpSpPr>
        <p:grpSpPr bwMode="auto">
          <a:xfrm>
            <a:off x="-12111" y="1298973"/>
            <a:ext cx="9276160" cy="4187428"/>
            <a:chOff x="0" y="-38100"/>
            <a:chExt cx="4886365" cy="2205567"/>
          </a:xfrm>
        </p:grpSpPr>
        <p:sp>
          <p:nvSpPr>
            <p:cNvPr id="3082" name="Freeform 3">
              <a:extLst>
                <a:ext uri="{FF2B5EF4-FFF2-40B4-BE49-F238E27FC236}">
                  <a16:creationId xmlns:a16="http://schemas.microsoft.com/office/drawing/2014/main" id="{A43BF317-1208-4C36-8465-440A6E643387}"/>
                </a:ext>
              </a:extLst>
            </p:cNvPr>
            <p:cNvSpPr>
              <a:spLocks/>
            </p:cNvSpPr>
            <p:nvPr/>
          </p:nvSpPr>
          <p:spPr bwMode="auto">
            <a:xfrm>
              <a:off x="0" y="0"/>
              <a:ext cx="4886365" cy="2167467"/>
            </a:xfrm>
            <a:custGeom>
              <a:avLst/>
              <a:gdLst>
                <a:gd name="T0" fmla="*/ 0 w 4886365"/>
                <a:gd name="T1" fmla="*/ 0 h 2167467"/>
                <a:gd name="T2" fmla="*/ 4886365 w 4886365"/>
                <a:gd name="T3" fmla="*/ 0 h 2167467"/>
                <a:gd name="T4" fmla="*/ 4886365 w 4886365"/>
                <a:gd name="T5" fmla="*/ 2167467 h 2167467"/>
                <a:gd name="T6" fmla="*/ 0 w 4886365"/>
                <a:gd name="T7" fmla="*/ 2167467 h 2167467"/>
                <a:gd name="T8" fmla="*/ 0 w 4886365"/>
                <a:gd name="T9" fmla="*/ 0 h 2167467"/>
              </a:gdLst>
              <a:ahLst/>
              <a:cxnLst>
                <a:cxn ang="0">
                  <a:pos x="T0" y="T1"/>
                </a:cxn>
                <a:cxn ang="0">
                  <a:pos x="T2" y="T3"/>
                </a:cxn>
                <a:cxn ang="0">
                  <a:pos x="T4" y="T5"/>
                </a:cxn>
                <a:cxn ang="0">
                  <a:pos x="T6" y="T7"/>
                </a:cxn>
                <a:cxn ang="0">
                  <a:pos x="T8" y="T9"/>
                </a:cxn>
              </a:cxnLst>
              <a:rect l="0" t="0" r="r" b="b"/>
              <a:pathLst>
                <a:path w="4886365" h="2167467">
                  <a:moveTo>
                    <a:pt x="0" y="0"/>
                  </a:moveTo>
                  <a:lnTo>
                    <a:pt x="4886365" y="0"/>
                  </a:lnTo>
                  <a:lnTo>
                    <a:pt x="4886365" y="2167467"/>
                  </a:lnTo>
                  <a:lnTo>
                    <a:pt x="0" y="2167467"/>
                  </a:lnTo>
                  <a:lnTo>
                    <a:pt x="0" y="0"/>
                  </a:lnTo>
                  <a:close/>
                </a:path>
              </a:pathLst>
            </a:custGeom>
            <a:solidFill>
              <a:srgbClr val="0B46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sp>
          <p:nvSpPr>
            <p:cNvPr id="3083" name="TextBox 4">
              <a:extLst>
                <a:ext uri="{FF2B5EF4-FFF2-40B4-BE49-F238E27FC236}">
                  <a16:creationId xmlns:a16="http://schemas.microsoft.com/office/drawing/2014/main" id="{696C1FAF-A36A-4EF2-BEF7-A5299F863481}"/>
                </a:ext>
              </a:extLst>
            </p:cNvPr>
            <p:cNvSpPr txBox="1">
              <a:spLocks noChangeArrowheads="1"/>
            </p:cNvSpPr>
            <p:nvPr/>
          </p:nvSpPr>
          <p:spPr bwMode="auto">
            <a:xfrm>
              <a:off x="0" y="-38100"/>
              <a:ext cx="8128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lnSpc>
                  <a:spcPts val="1331"/>
                </a:lnSpc>
                <a:spcBef>
                  <a:spcPct val="0"/>
                </a:spcBef>
                <a:spcAft>
                  <a:spcPct val="0"/>
                </a:spcAft>
              </a:pPr>
              <a:endParaRPr lang="fr-FR" altLang="fr-FR" sz="900">
                <a:solidFill>
                  <a:srgbClr val="000000"/>
                </a:solidFill>
              </a:endParaRPr>
            </a:p>
          </p:txBody>
        </p:sp>
      </p:grpSp>
      <p:sp>
        <p:nvSpPr>
          <p:cNvPr id="5" name="TextBox 5">
            <a:extLst>
              <a:ext uri="{FF2B5EF4-FFF2-40B4-BE49-F238E27FC236}">
                <a16:creationId xmlns:a16="http://schemas.microsoft.com/office/drawing/2014/main" id="{86F0F6EC-250C-4328-A6D1-E0B11C8B9E43}"/>
              </a:ext>
            </a:extLst>
          </p:cNvPr>
          <p:cNvSpPr txBox="1"/>
          <p:nvPr/>
        </p:nvSpPr>
        <p:spPr>
          <a:xfrm>
            <a:off x="211727" y="1409701"/>
            <a:ext cx="6019800" cy="696088"/>
          </a:xfrm>
          <a:prstGeom prst="rect">
            <a:avLst/>
          </a:prstGeom>
        </p:spPr>
        <p:txBody>
          <a:bodyPr lIns="0" tIns="0" rIns="0" bIns="0">
            <a:spAutoFit/>
          </a:bodyPr>
          <a:lstStyle/>
          <a:p>
            <a:pPr defTabSz="685835">
              <a:lnSpc>
                <a:spcPts val="2801"/>
              </a:lnSpc>
              <a:defRPr/>
            </a:pPr>
            <a:r>
              <a:rPr lang="en-US" sz="2000" spc="202">
                <a:solidFill>
                  <a:srgbClr val="FFFFFF"/>
                </a:solidFill>
                <a:latin typeface="STIX Two Math"/>
              </a:rPr>
              <a:t>l’Initiative internationale pour les récifs coralliens (ICRI)</a:t>
            </a:r>
            <a:endParaRPr lang="en-US" sz="2000" spc="202" dirty="0">
              <a:solidFill>
                <a:srgbClr val="FFFFFF"/>
              </a:solidFill>
              <a:latin typeface="STIX Two Math"/>
            </a:endParaRPr>
          </a:p>
        </p:txBody>
      </p:sp>
      <p:pic>
        <p:nvPicPr>
          <p:cNvPr id="3075" name="Picture 13">
            <a:extLst>
              <a:ext uri="{FF2B5EF4-FFF2-40B4-BE49-F238E27FC236}">
                <a16:creationId xmlns:a16="http://schemas.microsoft.com/office/drawing/2014/main" id="{82D7F716-5904-4F61-A654-52C3DB195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6463" y="2934892"/>
            <a:ext cx="4189810" cy="295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a:extLst>
              <a:ext uri="{FF2B5EF4-FFF2-40B4-BE49-F238E27FC236}">
                <a16:creationId xmlns:a16="http://schemas.microsoft.com/office/drawing/2014/main" id="{605C6221-384C-463B-BC23-D9FFAE868340}"/>
              </a:ext>
            </a:extLst>
          </p:cNvPr>
          <p:cNvPicPr>
            <a:picLocks noChangeAspect="1"/>
          </p:cNvPicPr>
          <p:nvPr/>
        </p:nvPicPr>
        <p:blipFill>
          <a:blip r:embed="rId4"/>
          <a:srcRect/>
          <a:stretch>
            <a:fillRect/>
          </a:stretch>
        </p:blipFill>
        <p:spPr>
          <a:xfrm>
            <a:off x="8468573" y="3038476"/>
            <a:ext cx="602456" cy="602456"/>
          </a:xfrm>
          <a:prstGeom prst="rect">
            <a:avLst/>
          </a:prstGeom>
        </p:spPr>
      </p:pic>
      <p:sp>
        <p:nvSpPr>
          <p:cNvPr id="16" name="TextBox 16">
            <a:extLst>
              <a:ext uri="{FF2B5EF4-FFF2-40B4-BE49-F238E27FC236}">
                <a16:creationId xmlns:a16="http://schemas.microsoft.com/office/drawing/2014/main" id="{445072B8-43CF-40BB-931B-D70FBA0B120B}"/>
              </a:ext>
            </a:extLst>
          </p:cNvPr>
          <p:cNvSpPr txBox="1"/>
          <p:nvPr/>
        </p:nvSpPr>
        <p:spPr>
          <a:xfrm>
            <a:off x="211727" y="2437210"/>
            <a:ext cx="4113610" cy="2837059"/>
          </a:xfrm>
          <a:prstGeom prst="rect">
            <a:avLst/>
          </a:prstGeom>
        </p:spPr>
        <p:txBody>
          <a:bodyPr lIns="0" tIns="0" rIns="0" bIns="0">
            <a:spAutoFit/>
          </a:bodyPr>
          <a:lstStyle/>
          <a:p>
            <a:pPr defTabSz="685800">
              <a:defRPr/>
            </a:pPr>
            <a:r>
              <a:rPr lang="fr-FR" sz="1050" dirty="0">
                <a:solidFill>
                  <a:prstClr val="white"/>
                </a:solidFill>
                <a:latin typeface="Montserrat" pitchFamily="2" charset="77"/>
              </a:rPr>
              <a:t>Un partenariat mondial pour la préservation des récifs coralliens du monde et des écosystèmes associés (créé en 1995)</a:t>
            </a:r>
          </a:p>
          <a:p>
            <a:pPr defTabSz="685800">
              <a:defRPr/>
            </a:pPr>
            <a:endParaRPr lang="fr-FR" sz="1050" dirty="0">
              <a:solidFill>
                <a:prstClr val="white"/>
              </a:solidFill>
              <a:latin typeface="Montserrat" pitchFamily="2" charset="77"/>
            </a:endParaRPr>
          </a:p>
          <a:p>
            <a:pPr defTabSz="685800">
              <a:defRPr/>
            </a:pPr>
            <a:r>
              <a:rPr lang="fr-FR" sz="1050" dirty="0">
                <a:solidFill>
                  <a:prstClr val="white"/>
                </a:solidFill>
                <a:latin typeface="Montserrat" pitchFamily="2" charset="77"/>
              </a:rPr>
              <a:t>Les États-Unis d’Amérique président l’Initiative internationale pour les récifs coralliens (Département D’Etat et NOAA)</a:t>
            </a:r>
          </a:p>
          <a:p>
            <a:pPr defTabSz="685800">
              <a:defRPr/>
            </a:pPr>
            <a:endParaRPr lang="fr-FR" sz="1050" dirty="0">
              <a:solidFill>
                <a:prstClr val="white"/>
              </a:solidFill>
              <a:latin typeface="Montserrat" pitchFamily="2" charset="77"/>
            </a:endParaRPr>
          </a:p>
          <a:p>
            <a:pPr defTabSz="685800">
              <a:defRPr/>
            </a:pPr>
            <a:r>
              <a:rPr lang="fr-FR" sz="1050" dirty="0">
                <a:solidFill>
                  <a:prstClr val="white"/>
                </a:solidFill>
                <a:latin typeface="Montserrat" pitchFamily="2" charset="77"/>
              </a:rPr>
              <a:t>Le Plan d’action de l’ICRI 2021-2024 : Inverser la tendance pour les récifs coralliens, a a été adopté lors de la 36e Assemblée générale (13/12/2021).</a:t>
            </a:r>
          </a:p>
          <a:p>
            <a:pPr defTabSz="685835">
              <a:lnSpc>
                <a:spcPts val="1400"/>
              </a:lnSpc>
              <a:defRPr/>
            </a:pPr>
            <a:endParaRPr lang="en-US" sz="1000" spc="100" dirty="0">
              <a:solidFill>
                <a:srgbClr val="FF8360"/>
              </a:solidFill>
              <a:latin typeface="Lato Light" panose="020F0502020204030203" pitchFamily="34" charset="0"/>
              <a:ea typeface="Lato Light" panose="020F0502020204030203" pitchFamily="34" charset="0"/>
              <a:cs typeface="Lato Light" panose="020F0502020204030203" pitchFamily="34" charset="0"/>
            </a:endParaRPr>
          </a:p>
          <a:p>
            <a:pPr defTabSz="685835">
              <a:lnSpc>
                <a:spcPts val="1400"/>
              </a:lnSpc>
              <a:defRPr/>
            </a:pPr>
            <a:endParaRPr lang="en-US" sz="1000" spc="100" dirty="0">
              <a:solidFill>
                <a:srgbClr val="FF8360"/>
              </a:solidFill>
              <a:latin typeface="Lato Light" panose="020F0502020204030203" pitchFamily="34" charset="0"/>
              <a:ea typeface="Lato Light" panose="020F0502020204030203" pitchFamily="34" charset="0"/>
              <a:cs typeface="Lato Light" panose="020F0502020204030203" pitchFamily="34" charset="0"/>
            </a:endParaRPr>
          </a:p>
          <a:p>
            <a:pPr defTabSz="685835">
              <a:lnSpc>
                <a:spcPts val="1400"/>
              </a:lnSpc>
              <a:defRPr/>
            </a:pPr>
            <a:endParaRPr lang="en-US" sz="1000" spc="100" dirty="0">
              <a:solidFill>
                <a:srgbClr val="FF8360"/>
              </a:solidFill>
              <a:latin typeface="Lato Light" panose="020F0502020204030203" pitchFamily="34" charset="0"/>
              <a:ea typeface="Lato Light" panose="020F0502020204030203" pitchFamily="34" charset="0"/>
              <a:cs typeface="Lato Light" panose="020F0502020204030203" pitchFamily="34" charset="0"/>
            </a:endParaRPr>
          </a:p>
          <a:p>
            <a:pPr defTabSz="685835">
              <a:lnSpc>
                <a:spcPts val="1400"/>
              </a:lnSpc>
              <a:defRPr/>
            </a:pPr>
            <a:endParaRPr lang="en-US" sz="1000" spc="100" dirty="0">
              <a:solidFill>
                <a:srgbClr val="FF8360"/>
              </a:solidFill>
              <a:latin typeface="Lato Light" panose="020F0502020204030203" pitchFamily="34" charset="0"/>
              <a:ea typeface="Lato Light" panose="020F0502020204030203" pitchFamily="34" charset="0"/>
              <a:cs typeface="Lato Light" panose="020F0502020204030203" pitchFamily="34" charset="0"/>
            </a:endParaRPr>
          </a:p>
          <a:p>
            <a:pPr defTabSz="685835">
              <a:lnSpc>
                <a:spcPts val="1400"/>
              </a:lnSpc>
              <a:defRPr/>
            </a:pPr>
            <a:endParaRPr lang="en-US" sz="1000" spc="100" dirty="0">
              <a:solidFill>
                <a:srgbClr val="FF8360"/>
              </a:solidFill>
              <a:latin typeface="Lato Light" panose="020F0502020204030203" pitchFamily="34" charset="0"/>
              <a:ea typeface="Lato Light" panose="020F0502020204030203" pitchFamily="34" charset="0"/>
              <a:cs typeface="Lato Light" panose="020F0502020204030203" pitchFamily="34" charset="0"/>
            </a:endParaRPr>
          </a:p>
          <a:p>
            <a:pPr defTabSz="685835">
              <a:lnSpc>
                <a:spcPts val="1400"/>
              </a:lnSpc>
              <a:defRPr/>
            </a:pPr>
            <a:endParaRPr lang="en-US" sz="1000" spc="100" dirty="0">
              <a:solidFill>
                <a:srgbClr val="FF8360"/>
              </a:solidFill>
              <a:latin typeface="Lato Light" panose="020F0502020204030203" pitchFamily="34" charset="0"/>
              <a:ea typeface="Lato Light" panose="020F0502020204030203" pitchFamily="34" charset="0"/>
              <a:cs typeface="Lato Light" panose="020F0502020204030203" pitchFamily="34" charset="0"/>
            </a:endParaRPr>
          </a:p>
        </p:txBody>
      </p:sp>
      <p:grpSp>
        <p:nvGrpSpPr>
          <p:cNvPr id="3078" name="Group 9">
            <a:extLst>
              <a:ext uri="{FF2B5EF4-FFF2-40B4-BE49-F238E27FC236}">
                <a16:creationId xmlns:a16="http://schemas.microsoft.com/office/drawing/2014/main" id="{108D1CA5-1B5C-47E3-BA09-3BA927218042}"/>
              </a:ext>
            </a:extLst>
          </p:cNvPr>
          <p:cNvGrpSpPr>
            <a:grpSpLocks/>
          </p:cNvGrpSpPr>
          <p:nvPr/>
        </p:nvGrpSpPr>
        <p:grpSpPr bwMode="auto">
          <a:xfrm>
            <a:off x="978489" y="5022056"/>
            <a:ext cx="1862138" cy="928688"/>
            <a:chOff x="4663329" y="4414927"/>
            <a:chExt cx="1272347" cy="635868"/>
          </a:xfrm>
        </p:grpSpPr>
        <p:pic>
          <p:nvPicPr>
            <p:cNvPr id="3080" name="Picture 10" descr="A blue circle with white text and a bird&#10;&#10;Description automatically generated">
              <a:extLst>
                <a:ext uri="{FF2B5EF4-FFF2-40B4-BE49-F238E27FC236}">
                  <a16:creationId xmlns:a16="http://schemas.microsoft.com/office/drawing/2014/main" id="{D084909A-A561-49A7-865C-BB9DC809D5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7322" y="4417920"/>
              <a:ext cx="628354" cy="63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1" descr="A logo of the united states department of state&#10;&#10;Description automatically generated">
              <a:extLst>
                <a:ext uri="{FF2B5EF4-FFF2-40B4-BE49-F238E27FC236}">
                  <a16:creationId xmlns:a16="http://schemas.microsoft.com/office/drawing/2014/main" id="{AED7AF9E-1F69-409B-B679-74A7FFE3A8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3329" y="4414927"/>
              <a:ext cx="632875" cy="63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9" name="Picture 17" descr="A logo with blue and black text&#10;&#10;Description automatically generated">
            <a:extLst>
              <a:ext uri="{FF2B5EF4-FFF2-40B4-BE49-F238E27FC236}">
                <a16:creationId xmlns:a16="http://schemas.microsoft.com/office/drawing/2014/main" id="{92F720BC-8A5D-436C-8D63-CD9A79633F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7308" y="1471612"/>
            <a:ext cx="2387204"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1" name="Group 2">
            <a:extLst>
              <a:ext uri="{FF2B5EF4-FFF2-40B4-BE49-F238E27FC236}">
                <a16:creationId xmlns:a16="http://schemas.microsoft.com/office/drawing/2014/main" id="{58CFF1C9-5341-47AB-A83C-EEAEE8698086}"/>
              </a:ext>
            </a:extLst>
          </p:cNvPr>
          <p:cNvGrpSpPr>
            <a:grpSpLocks/>
          </p:cNvGrpSpPr>
          <p:nvPr/>
        </p:nvGrpSpPr>
        <p:grpSpPr bwMode="auto">
          <a:xfrm>
            <a:off x="514350" y="1371600"/>
            <a:ext cx="9276160" cy="4114800"/>
            <a:chOff x="0" y="0"/>
            <a:chExt cx="4886365" cy="2167467"/>
          </a:xfrm>
        </p:grpSpPr>
        <p:sp>
          <p:nvSpPr>
            <p:cNvPr id="5144" name="Freeform 3">
              <a:extLst>
                <a:ext uri="{FF2B5EF4-FFF2-40B4-BE49-F238E27FC236}">
                  <a16:creationId xmlns:a16="http://schemas.microsoft.com/office/drawing/2014/main" id="{14FD4D04-9365-4AED-B40C-F28DE5DCD9D3}"/>
                </a:ext>
              </a:extLst>
            </p:cNvPr>
            <p:cNvSpPr>
              <a:spLocks/>
            </p:cNvSpPr>
            <p:nvPr/>
          </p:nvSpPr>
          <p:spPr bwMode="auto">
            <a:xfrm>
              <a:off x="0" y="0"/>
              <a:ext cx="4886365" cy="2167467"/>
            </a:xfrm>
            <a:custGeom>
              <a:avLst/>
              <a:gdLst>
                <a:gd name="T0" fmla="*/ 0 w 4886365"/>
                <a:gd name="T1" fmla="*/ 0 h 2167467"/>
                <a:gd name="T2" fmla="*/ 4886365 w 4886365"/>
                <a:gd name="T3" fmla="*/ 0 h 2167467"/>
                <a:gd name="T4" fmla="*/ 4886365 w 4886365"/>
                <a:gd name="T5" fmla="*/ 2167467 h 2167467"/>
                <a:gd name="T6" fmla="*/ 0 w 4886365"/>
                <a:gd name="T7" fmla="*/ 2167467 h 2167467"/>
                <a:gd name="T8" fmla="*/ 0 w 4886365"/>
                <a:gd name="T9" fmla="*/ 0 h 2167467"/>
              </a:gdLst>
              <a:ahLst/>
              <a:cxnLst>
                <a:cxn ang="0">
                  <a:pos x="T0" y="T1"/>
                </a:cxn>
                <a:cxn ang="0">
                  <a:pos x="T2" y="T3"/>
                </a:cxn>
                <a:cxn ang="0">
                  <a:pos x="T4" y="T5"/>
                </a:cxn>
                <a:cxn ang="0">
                  <a:pos x="T6" y="T7"/>
                </a:cxn>
                <a:cxn ang="0">
                  <a:pos x="T8" y="T9"/>
                </a:cxn>
              </a:cxnLst>
              <a:rect l="0" t="0" r="r" b="b"/>
              <a:pathLst>
                <a:path w="4886365" h="2167467">
                  <a:moveTo>
                    <a:pt x="0" y="0"/>
                  </a:moveTo>
                  <a:lnTo>
                    <a:pt x="4886365" y="0"/>
                  </a:lnTo>
                  <a:lnTo>
                    <a:pt x="4886365" y="2167467"/>
                  </a:lnTo>
                  <a:lnTo>
                    <a:pt x="0" y="2167467"/>
                  </a:lnTo>
                  <a:lnTo>
                    <a:pt x="0" y="0"/>
                  </a:lnTo>
                  <a:close/>
                </a:path>
              </a:pathLst>
            </a:custGeom>
            <a:solidFill>
              <a:srgbClr val="0B46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sp>
          <p:nvSpPr>
            <p:cNvPr id="5145" name="TextBox 4">
              <a:extLst>
                <a:ext uri="{FF2B5EF4-FFF2-40B4-BE49-F238E27FC236}">
                  <a16:creationId xmlns:a16="http://schemas.microsoft.com/office/drawing/2014/main" id="{B4368938-009A-495B-8EFC-5498517845B4}"/>
                </a:ext>
              </a:extLst>
            </p:cNvPr>
            <p:cNvSpPr txBox="1">
              <a:spLocks noChangeArrowheads="1"/>
            </p:cNvSpPr>
            <p:nvPr/>
          </p:nvSpPr>
          <p:spPr bwMode="auto">
            <a:xfrm>
              <a:off x="0" y="-57150"/>
              <a:ext cx="8128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lnSpc>
                  <a:spcPts val="1331"/>
                </a:lnSpc>
                <a:spcBef>
                  <a:spcPct val="0"/>
                </a:spcBef>
                <a:spcAft>
                  <a:spcPct val="0"/>
                </a:spcAft>
              </a:pPr>
              <a:endParaRPr lang="fr-FR" altLang="fr-FR" sz="900">
                <a:solidFill>
                  <a:prstClr val="black"/>
                </a:solidFill>
              </a:endParaRPr>
            </a:p>
          </p:txBody>
        </p:sp>
      </p:grpSp>
      <p:sp>
        <p:nvSpPr>
          <p:cNvPr id="5" name="TextBox 5">
            <a:extLst>
              <a:ext uri="{FF2B5EF4-FFF2-40B4-BE49-F238E27FC236}">
                <a16:creationId xmlns:a16="http://schemas.microsoft.com/office/drawing/2014/main" id="{B5E48F29-4BFD-42AD-B573-5FFEF0701FAA}"/>
              </a:ext>
            </a:extLst>
          </p:cNvPr>
          <p:cNvSpPr txBox="1"/>
          <p:nvPr/>
        </p:nvSpPr>
        <p:spPr>
          <a:xfrm>
            <a:off x="621507" y="1447800"/>
            <a:ext cx="7265194" cy="336118"/>
          </a:xfrm>
          <a:prstGeom prst="rect">
            <a:avLst/>
          </a:prstGeom>
        </p:spPr>
        <p:txBody>
          <a:bodyPr lIns="0" tIns="0" rIns="0" bIns="0">
            <a:spAutoFit/>
          </a:bodyPr>
          <a:lstStyle/>
          <a:p>
            <a:pPr defTabSz="685800">
              <a:lnSpc>
                <a:spcPts val="2800"/>
              </a:lnSpc>
              <a:defRPr/>
            </a:pPr>
            <a:r>
              <a:rPr lang="en-US" sz="2000" spc="202" dirty="0">
                <a:solidFill>
                  <a:srgbClr val="FF8360"/>
                </a:solidFill>
                <a:latin typeface="STIX Two Math"/>
              </a:rPr>
              <a:t>101</a:t>
            </a:r>
            <a:r>
              <a:rPr lang="en-US" sz="2000" spc="202" dirty="0">
                <a:solidFill>
                  <a:srgbClr val="FFFFFF"/>
                </a:solidFill>
                <a:latin typeface="STIX Two Math"/>
              </a:rPr>
              <a:t> MEMBRES  </a:t>
            </a:r>
            <a:r>
              <a:rPr lang="en-US" sz="2000" spc="202" dirty="0">
                <a:solidFill>
                  <a:srgbClr val="FF8360"/>
                </a:solidFill>
                <a:latin typeface="STIX Two Math"/>
              </a:rPr>
              <a:t>45 </a:t>
            </a:r>
            <a:r>
              <a:rPr lang="en-US" sz="2000" spc="202" dirty="0">
                <a:solidFill>
                  <a:srgbClr val="FFFFFF"/>
                </a:solidFill>
                <a:latin typeface="STIX Two Math"/>
              </a:rPr>
              <a:t>PAYS  </a:t>
            </a:r>
            <a:r>
              <a:rPr lang="en-US" sz="2000" spc="202" dirty="0">
                <a:solidFill>
                  <a:srgbClr val="FF8360"/>
                </a:solidFill>
                <a:latin typeface="STIX Two Math"/>
              </a:rPr>
              <a:t>75%</a:t>
            </a:r>
            <a:r>
              <a:rPr lang="en-US" sz="2000" spc="202" dirty="0">
                <a:solidFill>
                  <a:srgbClr val="FFFFFF"/>
                </a:solidFill>
                <a:latin typeface="STIX Two Math"/>
              </a:rPr>
              <a:t> </a:t>
            </a:r>
            <a:r>
              <a:rPr lang="en-GB" sz="2002" dirty="0">
                <a:solidFill>
                  <a:prstClr val="white"/>
                </a:solidFill>
                <a:latin typeface="Montserrat" pitchFamily="2" charset="77"/>
              </a:rPr>
              <a:t>RÉCIFS CORALLIENS</a:t>
            </a:r>
            <a:r>
              <a:rPr lang="en-GB" sz="2002" dirty="0">
                <a:solidFill>
                  <a:prstClr val="white"/>
                </a:solidFill>
                <a:latin typeface="Montserrat" pitchFamily="2" charset="77"/>
                <a:cs typeface="Arial Black" panose="020B0604020202020204" pitchFamily="34" charset="0"/>
              </a:rPr>
              <a:t> </a:t>
            </a:r>
            <a:endParaRPr lang="en-US" sz="2002" spc="202" dirty="0">
              <a:solidFill>
                <a:prstClr val="white"/>
              </a:solidFill>
              <a:latin typeface="STIX Two Math"/>
            </a:endParaRPr>
          </a:p>
        </p:txBody>
      </p:sp>
      <p:grpSp>
        <p:nvGrpSpPr>
          <p:cNvPr id="5123" name="Group 6">
            <a:extLst>
              <a:ext uri="{FF2B5EF4-FFF2-40B4-BE49-F238E27FC236}">
                <a16:creationId xmlns:a16="http://schemas.microsoft.com/office/drawing/2014/main" id="{CBC8E71F-C59C-4931-A03A-C4464E18679F}"/>
              </a:ext>
            </a:extLst>
          </p:cNvPr>
          <p:cNvGrpSpPr>
            <a:grpSpLocks noChangeAspect="1"/>
          </p:cNvGrpSpPr>
          <p:nvPr/>
        </p:nvGrpSpPr>
        <p:grpSpPr bwMode="auto">
          <a:xfrm>
            <a:off x="6136481" y="959644"/>
            <a:ext cx="3225404" cy="5041106"/>
            <a:chOff x="0" y="0"/>
            <a:chExt cx="4064000" cy="6350000"/>
          </a:xfrm>
        </p:grpSpPr>
        <p:sp>
          <p:nvSpPr>
            <p:cNvPr id="5143" name="Freeform 7">
              <a:extLst>
                <a:ext uri="{FF2B5EF4-FFF2-40B4-BE49-F238E27FC236}">
                  <a16:creationId xmlns:a16="http://schemas.microsoft.com/office/drawing/2014/main" id="{0C54039E-D4D5-4A0C-ACD7-037E7FB47912}"/>
                </a:ext>
              </a:extLst>
            </p:cNvPr>
            <p:cNvSpPr>
              <a:spLocks/>
            </p:cNvSpPr>
            <p:nvPr/>
          </p:nvSpPr>
          <p:spPr bwMode="auto">
            <a:xfrm>
              <a:off x="92837" y="0"/>
              <a:ext cx="3878326" cy="6350000"/>
            </a:xfrm>
            <a:custGeom>
              <a:avLst/>
              <a:gdLst>
                <a:gd name="T0" fmla="*/ 1939163 w 3878326"/>
                <a:gd name="T1" fmla="*/ 0 h 6350000"/>
                <a:gd name="T2" fmla="*/ 0 w 3878326"/>
                <a:gd name="T3" fmla="*/ 6350000 h 6350000"/>
                <a:gd name="T4" fmla="*/ 3878326 w 3878326"/>
                <a:gd name="T5" fmla="*/ 6350000 h 6350000"/>
                <a:gd name="T6" fmla="*/ 1939163 w 3878326"/>
                <a:gd name="T7" fmla="*/ 0 h 6350000"/>
              </a:gdLst>
              <a:ahLst/>
              <a:cxnLst>
                <a:cxn ang="0">
                  <a:pos x="T0" y="T1"/>
                </a:cxn>
                <a:cxn ang="0">
                  <a:pos x="T2" y="T3"/>
                </a:cxn>
                <a:cxn ang="0">
                  <a:pos x="T4" y="T5"/>
                </a:cxn>
                <a:cxn ang="0">
                  <a:pos x="T6" y="T7"/>
                </a:cxn>
              </a:cxnLst>
              <a:rect l="0" t="0" r="r" b="b"/>
              <a:pathLst>
                <a:path w="3878326" h="6350000">
                  <a:moveTo>
                    <a:pt x="1939163" y="0"/>
                  </a:moveTo>
                  <a:lnTo>
                    <a:pt x="0" y="6350000"/>
                  </a:lnTo>
                  <a:lnTo>
                    <a:pt x="3878326" y="6350000"/>
                  </a:lnTo>
                  <a:lnTo>
                    <a:pt x="1939163"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grpSp>
      <p:grpSp>
        <p:nvGrpSpPr>
          <p:cNvPr id="5124" name="Group 8">
            <a:extLst>
              <a:ext uri="{FF2B5EF4-FFF2-40B4-BE49-F238E27FC236}">
                <a16:creationId xmlns:a16="http://schemas.microsoft.com/office/drawing/2014/main" id="{E9C4BAA0-8595-4930-AAAE-33A45E15AD2E}"/>
              </a:ext>
            </a:extLst>
          </p:cNvPr>
          <p:cNvGrpSpPr>
            <a:grpSpLocks noChangeAspect="1"/>
          </p:cNvGrpSpPr>
          <p:nvPr/>
        </p:nvGrpSpPr>
        <p:grpSpPr bwMode="auto">
          <a:xfrm rot="10800000">
            <a:off x="7804548" y="652463"/>
            <a:ext cx="3225403" cy="5041106"/>
            <a:chOff x="0" y="0"/>
            <a:chExt cx="4064000" cy="6350000"/>
          </a:xfrm>
        </p:grpSpPr>
        <p:sp>
          <p:nvSpPr>
            <p:cNvPr id="5142" name="Freeform 9">
              <a:extLst>
                <a:ext uri="{FF2B5EF4-FFF2-40B4-BE49-F238E27FC236}">
                  <a16:creationId xmlns:a16="http://schemas.microsoft.com/office/drawing/2014/main" id="{4810526A-3F2B-4A08-B67B-7CF4C5A86CA7}"/>
                </a:ext>
              </a:extLst>
            </p:cNvPr>
            <p:cNvSpPr>
              <a:spLocks/>
            </p:cNvSpPr>
            <p:nvPr/>
          </p:nvSpPr>
          <p:spPr bwMode="auto">
            <a:xfrm>
              <a:off x="92837" y="0"/>
              <a:ext cx="3878326" cy="6350000"/>
            </a:xfrm>
            <a:custGeom>
              <a:avLst/>
              <a:gdLst>
                <a:gd name="T0" fmla="*/ 1939163 w 3878326"/>
                <a:gd name="T1" fmla="*/ 0 h 6350000"/>
                <a:gd name="T2" fmla="*/ 0 w 3878326"/>
                <a:gd name="T3" fmla="*/ 6350000 h 6350000"/>
                <a:gd name="T4" fmla="*/ 3878326 w 3878326"/>
                <a:gd name="T5" fmla="*/ 6350000 h 6350000"/>
                <a:gd name="T6" fmla="*/ 1939163 w 3878326"/>
                <a:gd name="T7" fmla="*/ 0 h 6350000"/>
              </a:gdLst>
              <a:ahLst/>
              <a:cxnLst>
                <a:cxn ang="0">
                  <a:pos x="T0" y="T1"/>
                </a:cxn>
                <a:cxn ang="0">
                  <a:pos x="T2" y="T3"/>
                </a:cxn>
                <a:cxn ang="0">
                  <a:pos x="T4" y="T5"/>
                </a:cxn>
                <a:cxn ang="0">
                  <a:pos x="T6" y="T7"/>
                </a:cxn>
              </a:cxnLst>
              <a:rect l="0" t="0" r="r" b="b"/>
              <a:pathLst>
                <a:path w="3878326" h="6350000">
                  <a:moveTo>
                    <a:pt x="1939163" y="0"/>
                  </a:moveTo>
                  <a:lnTo>
                    <a:pt x="0" y="6350000"/>
                  </a:lnTo>
                  <a:lnTo>
                    <a:pt x="3878326" y="6350000"/>
                  </a:lnTo>
                  <a:lnTo>
                    <a:pt x="1939163"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grpSp>
      <p:grpSp>
        <p:nvGrpSpPr>
          <p:cNvPr id="5125" name="Group 10">
            <a:extLst>
              <a:ext uri="{FF2B5EF4-FFF2-40B4-BE49-F238E27FC236}">
                <a16:creationId xmlns:a16="http://schemas.microsoft.com/office/drawing/2014/main" id="{3AD5FD41-BC6A-4AC0-9C20-E389E7E620A4}"/>
              </a:ext>
            </a:extLst>
          </p:cNvPr>
          <p:cNvGrpSpPr>
            <a:grpSpLocks/>
          </p:cNvGrpSpPr>
          <p:nvPr/>
        </p:nvGrpSpPr>
        <p:grpSpPr bwMode="auto">
          <a:xfrm>
            <a:off x="4929188" y="5338763"/>
            <a:ext cx="1256110" cy="295275"/>
            <a:chOff x="0" y="0"/>
            <a:chExt cx="661529" cy="156104"/>
          </a:xfrm>
        </p:grpSpPr>
        <p:sp>
          <p:nvSpPr>
            <p:cNvPr id="5140" name="Freeform 11">
              <a:extLst>
                <a:ext uri="{FF2B5EF4-FFF2-40B4-BE49-F238E27FC236}">
                  <a16:creationId xmlns:a16="http://schemas.microsoft.com/office/drawing/2014/main" id="{60C44B69-EBD2-4AE3-868E-A394341D320C}"/>
                </a:ext>
              </a:extLst>
            </p:cNvPr>
            <p:cNvSpPr>
              <a:spLocks/>
            </p:cNvSpPr>
            <p:nvPr/>
          </p:nvSpPr>
          <p:spPr bwMode="auto">
            <a:xfrm>
              <a:off x="0" y="0"/>
              <a:ext cx="661529" cy="156104"/>
            </a:xfrm>
            <a:custGeom>
              <a:avLst/>
              <a:gdLst>
                <a:gd name="T0" fmla="*/ 0 w 661529"/>
                <a:gd name="T1" fmla="*/ 0 h 156104"/>
                <a:gd name="T2" fmla="*/ 661529 w 661529"/>
                <a:gd name="T3" fmla="*/ 0 h 156104"/>
                <a:gd name="T4" fmla="*/ 661529 w 661529"/>
                <a:gd name="T5" fmla="*/ 156104 h 156104"/>
                <a:gd name="T6" fmla="*/ 0 w 661529"/>
                <a:gd name="T7" fmla="*/ 156104 h 156104"/>
                <a:gd name="T8" fmla="*/ 0 w 661529"/>
                <a:gd name="T9" fmla="*/ 0 h 156104"/>
              </a:gdLst>
              <a:ahLst/>
              <a:cxnLst>
                <a:cxn ang="0">
                  <a:pos x="T0" y="T1"/>
                </a:cxn>
                <a:cxn ang="0">
                  <a:pos x="T2" y="T3"/>
                </a:cxn>
                <a:cxn ang="0">
                  <a:pos x="T4" y="T5"/>
                </a:cxn>
                <a:cxn ang="0">
                  <a:pos x="T6" y="T7"/>
                </a:cxn>
                <a:cxn ang="0">
                  <a:pos x="T8" y="T9"/>
                </a:cxn>
              </a:cxnLst>
              <a:rect l="0" t="0" r="r" b="b"/>
              <a:pathLst>
                <a:path w="661529" h="156104">
                  <a:moveTo>
                    <a:pt x="0" y="0"/>
                  </a:moveTo>
                  <a:lnTo>
                    <a:pt x="661529" y="0"/>
                  </a:lnTo>
                  <a:lnTo>
                    <a:pt x="661529" y="156104"/>
                  </a:lnTo>
                  <a:lnTo>
                    <a:pt x="0" y="156104"/>
                  </a:lnTo>
                  <a:lnTo>
                    <a:pt x="0" y="0"/>
                  </a:lnTo>
                  <a:close/>
                </a:path>
              </a:pathLst>
            </a:custGeom>
            <a:solidFill>
              <a:srgbClr val="FF83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sp>
          <p:nvSpPr>
            <p:cNvPr id="5141" name="TextBox 12">
              <a:extLst>
                <a:ext uri="{FF2B5EF4-FFF2-40B4-BE49-F238E27FC236}">
                  <a16:creationId xmlns:a16="http://schemas.microsoft.com/office/drawing/2014/main" id="{EAA3D3A9-5E86-423C-A464-EB2956CD2855}"/>
                </a:ext>
              </a:extLst>
            </p:cNvPr>
            <p:cNvSpPr txBox="1">
              <a:spLocks noChangeArrowheads="1"/>
            </p:cNvSpPr>
            <p:nvPr/>
          </p:nvSpPr>
          <p:spPr bwMode="auto">
            <a:xfrm>
              <a:off x="0" y="-66675"/>
              <a:ext cx="8128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lnSpc>
                  <a:spcPts val="1397"/>
                </a:lnSpc>
                <a:spcBef>
                  <a:spcPct val="0"/>
                </a:spcBef>
                <a:spcAft>
                  <a:spcPct val="0"/>
                </a:spcAft>
              </a:pPr>
              <a:endParaRPr lang="fr-FR" altLang="fr-FR" sz="900">
                <a:solidFill>
                  <a:prstClr val="black"/>
                </a:solidFill>
              </a:endParaRPr>
            </a:p>
          </p:txBody>
        </p:sp>
      </p:grpSp>
      <p:grpSp>
        <p:nvGrpSpPr>
          <p:cNvPr id="5126" name="Group 13">
            <a:extLst>
              <a:ext uri="{FF2B5EF4-FFF2-40B4-BE49-F238E27FC236}">
                <a16:creationId xmlns:a16="http://schemas.microsoft.com/office/drawing/2014/main" id="{9340DE47-1751-4935-A938-1E710B04460E}"/>
              </a:ext>
            </a:extLst>
          </p:cNvPr>
          <p:cNvGrpSpPr>
            <a:grpSpLocks/>
          </p:cNvGrpSpPr>
          <p:nvPr/>
        </p:nvGrpSpPr>
        <p:grpSpPr bwMode="auto">
          <a:xfrm>
            <a:off x="-230981" y="1881188"/>
            <a:ext cx="7489031" cy="3946922"/>
            <a:chOff x="0" y="0"/>
            <a:chExt cx="19972223" cy="10527026"/>
          </a:xfrm>
        </p:grpSpPr>
        <p:pic>
          <p:nvPicPr>
            <p:cNvPr id="5138" name="Picture 14">
              <a:extLst>
                <a:ext uri="{FF2B5EF4-FFF2-40B4-BE49-F238E27FC236}">
                  <a16:creationId xmlns:a16="http://schemas.microsoft.com/office/drawing/2014/main" id="{44143E0F-3479-42DE-8FB9-519B149FE7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9972223" cy="1052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15">
              <a:extLst>
                <a:ext uri="{FF2B5EF4-FFF2-40B4-BE49-F238E27FC236}">
                  <a16:creationId xmlns:a16="http://schemas.microsoft.com/office/drawing/2014/main" id="{9EADC42E-7F51-4251-AA55-4D83B19A8F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9329" y="9615227"/>
              <a:ext cx="2143457" cy="91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7" name="Group 16">
            <a:extLst>
              <a:ext uri="{FF2B5EF4-FFF2-40B4-BE49-F238E27FC236}">
                <a16:creationId xmlns:a16="http://schemas.microsoft.com/office/drawing/2014/main" id="{073D996F-D26F-4851-B5E8-30E7AC42102A}"/>
              </a:ext>
            </a:extLst>
          </p:cNvPr>
          <p:cNvGrpSpPr>
            <a:grpSpLocks/>
          </p:cNvGrpSpPr>
          <p:nvPr/>
        </p:nvGrpSpPr>
        <p:grpSpPr bwMode="auto">
          <a:xfrm>
            <a:off x="234553" y="4196954"/>
            <a:ext cx="279797" cy="345281"/>
            <a:chOff x="0" y="0"/>
            <a:chExt cx="147692" cy="182265"/>
          </a:xfrm>
        </p:grpSpPr>
        <p:sp>
          <p:nvSpPr>
            <p:cNvPr id="5136" name="Freeform 17">
              <a:extLst>
                <a:ext uri="{FF2B5EF4-FFF2-40B4-BE49-F238E27FC236}">
                  <a16:creationId xmlns:a16="http://schemas.microsoft.com/office/drawing/2014/main" id="{5F04885F-A910-4EA3-835F-740A460626C1}"/>
                </a:ext>
              </a:extLst>
            </p:cNvPr>
            <p:cNvSpPr>
              <a:spLocks/>
            </p:cNvSpPr>
            <p:nvPr/>
          </p:nvSpPr>
          <p:spPr bwMode="auto">
            <a:xfrm>
              <a:off x="0" y="0"/>
              <a:ext cx="147692" cy="182265"/>
            </a:xfrm>
            <a:custGeom>
              <a:avLst/>
              <a:gdLst>
                <a:gd name="T0" fmla="*/ 0 w 147692"/>
                <a:gd name="T1" fmla="*/ 0 h 182265"/>
                <a:gd name="T2" fmla="*/ 147692 w 147692"/>
                <a:gd name="T3" fmla="*/ 0 h 182265"/>
                <a:gd name="T4" fmla="*/ 147692 w 147692"/>
                <a:gd name="T5" fmla="*/ 182265 h 182265"/>
                <a:gd name="T6" fmla="*/ 0 w 147692"/>
                <a:gd name="T7" fmla="*/ 182265 h 182265"/>
                <a:gd name="T8" fmla="*/ 0 w 147692"/>
                <a:gd name="T9" fmla="*/ 0 h 182265"/>
              </a:gdLst>
              <a:ahLst/>
              <a:cxnLst>
                <a:cxn ang="0">
                  <a:pos x="T0" y="T1"/>
                </a:cxn>
                <a:cxn ang="0">
                  <a:pos x="T2" y="T3"/>
                </a:cxn>
                <a:cxn ang="0">
                  <a:pos x="T4" y="T5"/>
                </a:cxn>
                <a:cxn ang="0">
                  <a:pos x="T6" y="T7"/>
                </a:cxn>
                <a:cxn ang="0">
                  <a:pos x="T8" y="T9"/>
                </a:cxn>
              </a:cxnLst>
              <a:rect l="0" t="0" r="r" b="b"/>
              <a:pathLst>
                <a:path w="147692" h="182265">
                  <a:moveTo>
                    <a:pt x="0" y="0"/>
                  </a:moveTo>
                  <a:lnTo>
                    <a:pt x="147692" y="0"/>
                  </a:lnTo>
                  <a:lnTo>
                    <a:pt x="147692" y="182265"/>
                  </a:lnTo>
                  <a:lnTo>
                    <a:pt x="0" y="18226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sp>
          <p:nvSpPr>
            <p:cNvPr id="5137" name="TextBox 18">
              <a:extLst>
                <a:ext uri="{FF2B5EF4-FFF2-40B4-BE49-F238E27FC236}">
                  <a16:creationId xmlns:a16="http://schemas.microsoft.com/office/drawing/2014/main" id="{E39347CA-A3DB-472B-A1A0-4A9264C21A10}"/>
                </a:ext>
              </a:extLst>
            </p:cNvPr>
            <p:cNvSpPr txBox="1">
              <a:spLocks noChangeArrowheads="1"/>
            </p:cNvSpPr>
            <p:nvPr/>
          </p:nvSpPr>
          <p:spPr bwMode="auto">
            <a:xfrm>
              <a:off x="0" y="-66675"/>
              <a:ext cx="8128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lnSpc>
                  <a:spcPts val="1397"/>
                </a:lnSpc>
                <a:spcBef>
                  <a:spcPct val="0"/>
                </a:spcBef>
                <a:spcAft>
                  <a:spcPct val="0"/>
                </a:spcAft>
              </a:pPr>
              <a:endParaRPr lang="fr-FR" altLang="fr-FR" sz="900">
                <a:solidFill>
                  <a:prstClr val="black"/>
                </a:solidFill>
              </a:endParaRPr>
            </a:p>
          </p:txBody>
        </p:sp>
      </p:grpSp>
      <p:grpSp>
        <p:nvGrpSpPr>
          <p:cNvPr id="5128" name="Group 25">
            <a:extLst>
              <a:ext uri="{FF2B5EF4-FFF2-40B4-BE49-F238E27FC236}">
                <a16:creationId xmlns:a16="http://schemas.microsoft.com/office/drawing/2014/main" id="{28953273-9A4C-4D65-AABA-EBD77922471E}"/>
              </a:ext>
            </a:extLst>
          </p:cNvPr>
          <p:cNvGrpSpPr>
            <a:grpSpLocks/>
          </p:cNvGrpSpPr>
          <p:nvPr/>
        </p:nvGrpSpPr>
        <p:grpSpPr bwMode="auto">
          <a:xfrm>
            <a:off x="4929188" y="5338763"/>
            <a:ext cx="4488656" cy="295275"/>
            <a:chOff x="9859501" y="8961947"/>
            <a:chExt cx="8975458" cy="592706"/>
          </a:xfrm>
        </p:grpSpPr>
        <p:grpSp>
          <p:nvGrpSpPr>
            <p:cNvPr id="5130" name="Group 26">
              <a:extLst>
                <a:ext uri="{FF2B5EF4-FFF2-40B4-BE49-F238E27FC236}">
                  <a16:creationId xmlns:a16="http://schemas.microsoft.com/office/drawing/2014/main" id="{ECCE8B17-76E9-49A0-B955-97617AD72B78}"/>
                </a:ext>
              </a:extLst>
            </p:cNvPr>
            <p:cNvGrpSpPr>
              <a:grpSpLocks/>
            </p:cNvGrpSpPr>
            <p:nvPr/>
          </p:nvGrpSpPr>
          <p:grpSpPr bwMode="auto">
            <a:xfrm>
              <a:off x="9859501" y="8961947"/>
              <a:ext cx="8975458" cy="592706"/>
              <a:chOff x="9859501" y="8961947"/>
              <a:chExt cx="8975458" cy="592706"/>
            </a:xfrm>
          </p:grpSpPr>
          <p:grpSp>
            <p:nvGrpSpPr>
              <p:cNvPr id="5132" name="Group 10">
                <a:extLst>
                  <a:ext uri="{FF2B5EF4-FFF2-40B4-BE49-F238E27FC236}">
                    <a16:creationId xmlns:a16="http://schemas.microsoft.com/office/drawing/2014/main" id="{D9364A0A-D6D4-4656-887F-DAA866E3B785}"/>
                  </a:ext>
                </a:extLst>
              </p:cNvPr>
              <p:cNvGrpSpPr>
                <a:grpSpLocks/>
              </p:cNvGrpSpPr>
              <p:nvPr/>
            </p:nvGrpSpPr>
            <p:grpSpPr bwMode="auto">
              <a:xfrm>
                <a:off x="9859501" y="8961947"/>
                <a:ext cx="2511741" cy="592706"/>
                <a:chOff x="0" y="0"/>
                <a:chExt cx="661529" cy="156104"/>
              </a:xfrm>
            </p:grpSpPr>
            <p:sp>
              <p:nvSpPr>
                <p:cNvPr id="5134" name="Freeform 11">
                  <a:extLst>
                    <a:ext uri="{FF2B5EF4-FFF2-40B4-BE49-F238E27FC236}">
                      <a16:creationId xmlns:a16="http://schemas.microsoft.com/office/drawing/2014/main" id="{EA31B7D5-7C82-4C65-B252-221667329A35}"/>
                    </a:ext>
                  </a:extLst>
                </p:cNvPr>
                <p:cNvSpPr>
                  <a:spLocks/>
                </p:cNvSpPr>
                <p:nvPr/>
              </p:nvSpPr>
              <p:spPr bwMode="auto">
                <a:xfrm>
                  <a:off x="0" y="0"/>
                  <a:ext cx="661529" cy="156104"/>
                </a:xfrm>
                <a:custGeom>
                  <a:avLst/>
                  <a:gdLst>
                    <a:gd name="T0" fmla="*/ 0 w 661529"/>
                    <a:gd name="T1" fmla="*/ 0 h 156104"/>
                    <a:gd name="T2" fmla="*/ 661529 w 661529"/>
                    <a:gd name="T3" fmla="*/ 0 h 156104"/>
                    <a:gd name="T4" fmla="*/ 661529 w 661529"/>
                    <a:gd name="T5" fmla="*/ 156104 h 156104"/>
                    <a:gd name="T6" fmla="*/ 0 w 661529"/>
                    <a:gd name="T7" fmla="*/ 156104 h 156104"/>
                    <a:gd name="T8" fmla="*/ 0 w 661529"/>
                    <a:gd name="T9" fmla="*/ 0 h 156104"/>
                  </a:gdLst>
                  <a:ahLst/>
                  <a:cxnLst>
                    <a:cxn ang="0">
                      <a:pos x="T0" y="T1"/>
                    </a:cxn>
                    <a:cxn ang="0">
                      <a:pos x="T2" y="T3"/>
                    </a:cxn>
                    <a:cxn ang="0">
                      <a:pos x="T4" y="T5"/>
                    </a:cxn>
                    <a:cxn ang="0">
                      <a:pos x="T6" y="T7"/>
                    </a:cxn>
                    <a:cxn ang="0">
                      <a:pos x="T8" y="T9"/>
                    </a:cxn>
                  </a:cxnLst>
                  <a:rect l="0" t="0" r="r" b="b"/>
                  <a:pathLst>
                    <a:path w="661529" h="156104">
                      <a:moveTo>
                        <a:pt x="0" y="0"/>
                      </a:moveTo>
                      <a:lnTo>
                        <a:pt x="661529" y="0"/>
                      </a:lnTo>
                      <a:lnTo>
                        <a:pt x="661529" y="156104"/>
                      </a:lnTo>
                      <a:lnTo>
                        <a:pt x="0" y="156104"/>
                      </a:lnTo>
                      <a:lnTo>
                        <a:pt x="0" y="0"/>
                      </a:lnTo>
                      <a:close/>
                    </a:path>
                  </a:pathLst>
                </a:custGeom>
                <a:solidFill>
                  <a:srgbClr val="FF83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sp>
              <p:nvSpPr>
                <p:cNvPr id="5135" name="TextBox 12">
                  <a:extLst>
                    <a:ext uri="{FF2B5EF4-FFF2-40B4-BE49-F238E27FC236}">
                      <a16:creationId xmlns:a16="http://schemas.microsoft.com/office/drawing/2014/main" id="{8C4341A7-A15D-4FB5-9900-E63B41EB8489}"/>
                    </a:ext>
                  </a:extLst>
                </p:cNvPr>
                <p:cNvSpPr txBox="1">
                  <a:spLocks noChangeArrowheads="1"/>
                </p:cNvSpPr>
                <p:nvPr/>
              </p:nvSpPr>
              <p:spPr bwMode="auto">
                <a:xfrm>
                  <a:off x="0" y="-66675"/>
                  <a:ext cx="8128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lnSpc>
                      <a:spcPts val="1397"/>
                    </a:lnSpc>
                    <a:spcBef>
                      <a:spcPct val="0"/>
                    </a:spcBef>
                    <a:spcAft>
                      <a:spcPct val="0"/>
                    </a:spcAft>
                  </a:pPr>
                  <a:endParaRPr lang="fr-FR" altLang="fr-FR" sz="900">
                    <a:solidFill>
                      <a:prstClr val="black"/>
                    </a:solidFill>
                  </a:endParaRPr>
                </a:p>
              </p:txBody>
            </p:sp>
          </p:grpSp>
          <p:cxnSp>
            <p:nvCxnSpPr>
              <p:cNvPr id="30" name="Straight Connector 29">
                <a:extLst>
                  <a:ext uri="{FF2B5EF4-FFF2-40B4-BE49-F238E27FC236}">
                    <a16:creationId xmlns:a16="http://schemas.microsoft.com/office/drawing/2014/main" id="{7974BCDF-1DB7-438B-9AEC-153865550A98}"/>
                  </a:ext>
                </a:extLst>
              </p:cNvPr>
              <p:cNvCxnSpPr>
                <a:cxnSpLocks/>
              </p:cNvCxnSpPr>
              <p:nvPr/>
            </p:nvCxnSpPr>
            <p:spPr>
              <a:xfrm flipV="1">
                <a:off x="12306920" y="9258300"/>
                <a:ext cx="6528039" cy="11950"/>
              </a:xfrm>
              <a:prstGeom prst="line">
                <a:avLst/>
              </a:prstGeom>
              <a:ln w="28575">
                <a:solidFill>
                  <a:srgbClr val="FF835F"/>
                </a:solidFill>
              </a:ln>
            </p:spPr>
            <p:style>
              <a:lnRef idx="1">
                <a:schemeClr val="accent1"/>
              </a:lnRef>
              <a:fillRef idx="0">
                <a:schemeClr val="accent1"/>
              </a:fillRef>
              <a:effectRef idx="0">
                <a:schemeClr val="accent1"/>
              </a:effectRef>
              <a:fontRef idx="minor">
                <a:schemeClr val="tx1"/>
              </a:fontRef>
            </p:style>
          </p:cxnSp>
        </p:grpSp>
        <p:sp>
          <p:nvSpPr>
            <p:cNvPr id="5131" name="TextBox 21">
              <a:extLst>
                <a:ext uri="{FF2B5EF4-FFF2-40B4-BE49-F238E27FC236}">
                  <a16:creationId xmlns:a16="http://schemas.microsoft.com/office/drawing/2014/main" id="{AE732926-2375-459D-A87D-BECC729C68EF}"/>
                </a:ext>
              </a:extLst>
            </p:cNvPr>
            <p:cNvSpPr txBox="1">
              <a:spLocks noChangeArrowheads="1"/>
            </p:cNvSpPr>
            <p:nvPr/>
          </p:nvSpPr>
          <p:spPr bwMode="auto">
            <a:xfrm>
              <a:off x="9924270" y="9010650"/>
              <a:ext cx="2382206" cy="50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lnSpc>
                  <a:spcPts val="2100"/>
                </a:lnSpc>
                <a:spcBef>
                  <a:spcPct val="0"/>
                </a:spcBef>
                <a:spcAft>
                  <a:spcPct val="0"/>
                </a:spcAft>
              </a:pPr>
              <a:r>
                <a:rPr lang="en-US" altLang="fr-FR" sz="1500">
                  <a:solidFill>
                    <a:srgbClr val="FFFFFF"/>
                  </a:solidFill>
                  <a:latin typeface="Mont Thin"/>
                </a:rPr>
                <a:t>#FORCORAL</a:t>
              </a:r>
            </a:p>
          </p:txBody>
        </p:sp>
      </p:grpSp>
      <p:sp>
        <p:nvSpPr>
          <p:cNvPr id="20" name="TextBox 16">
            <a:extLst>
              <a:ext uri="{FF2B5EF4-FFF2-40B4-BE49-F238E27FC236}">
                <a16:creationId xmlns:a16="http://schemas.microsoft.com/office/drawing/2014/main" id="{F69FADF7-A255-45DB-9E05-90467904E1BF}"/>
              </a:ext>
            </a:extLst>
          </p:cNvPr>
          <p:cNvSpPr txBox="1"/>
          <p:nvPr/>
        </p:nvSpPr>
        <p:spPr>
          <a:xfrm>
            <a:off x="3454004" y="1825228"/>
            <a:ext cx="4114800" cy="323550"/>
          </a:xfrm>
          <a:prstGeom prst="rect">
            <a:avLst/>
          </a:prstGeom>
        </p:spPr>
        <p:txBody>
          <a:bodyPr lIns="0" tIns="0" rIns="0" bIns="0">
            <a:spAutoFit/>
          </a:bodyPr>
          <a:lstStyle/>
          <a:p>
            <a:pPr defTabSz="685800">
              <a:defRPr/>
            </a:pPr>
            <a:r>
              <a:rPr lang="en-GB" sz="1050" b="1" dirty="0">
                <a:solidFill>
                  <a:prstClr val="white"/>
                </a:solidFill>
                <a:latin typeface="Montserrat" pitchFamily="2" charset="77"/>
              </a:rPr>
              <a:t>La France et la Nouvelle Calédonie </a:t>
            </a:r>
            <a:r>
              <a:rPr lang="en-GB" sz="1050" b="1" dirty="0" err="1">
                <a:solidFill>
                  <a:prstClr val="white"/>
                </a:solidFill>
                <a:latin typeface="Montserrat" pitchFamily="2" charset="77"/>
              </a:rPr>
              <a:t>sont</a:t>
            </a:r>
            <a:r>
              <a:rPr lang="en-GB" sz="1050" b="1" dirty="0">
                <a:solidFill>
                  <a:prstClr val="white"/>
                </a:solidFill>
                <a:latin typeface="Montserrat" pitchFamily="2" charset="77"/>
              </a:rPr>
              <a:t> </a:t>
            </a:r>
            <a:r>
              <a:rPr lang="en-GB" sz="1050" b="1" dirty="0" err="1">
                <a:solidFill>
                  <a:prstClr val="white"/>
                </a:solidFill>
                <a:latin typeface="Montserrat" pitchFamily="2" charset="77"/>
              </a:rPr>
              <a:t>membres</a:t>
            </a:r>
            <a:endParaRPr lang="en-US" sz="1000" b="1" spc="100" dirty="0">
              <a:solidFill>
                <a:srgbClr val="FF8360"/>
              </a:solidFill>
              <a:latin typeface="Lato Light" panose="020F0502020204030203" pitchFamily="34" charset="0"/>
              <a:ea typeface="Lato Light" panose="020F0502020204030203" pitchFamily="34" charset="0"/>
              <a:cs typeface="Lato Light" panose="020F0502020204030203" pitchFamily="34" charset="0"/>
            </a:endParaRPr>
          </a:p>
          <a:p>
            <a:pPr defTabSz="685835">
              <a:lnSpc>
                <a:spcPts val="1400"/>
              </a:lnSpc>
              <a:defRPr/>
            </a:pPr>
            <a:endParaRPr lang="en-US" sz="1000" spc="100" dirty="0">
              <a:solidFill>
                <a:srgbClr val="FF8360"/>
              </a:solidFill>
              <a:latin typeface="Lato Light" panose="020F0502020204030203" pitchFamily="34" charset="0"/>
              <a:ea typeface="Lato Light" panose="020F0502020204030203" pitchFamily="34" charset="0"/>
              <a:cs typeface="Lato Light" panose="020F0502020204030203" pitchFamily="34" charset="0"/>
            </a:endParaRP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9" name="Group 2">
            <a:extLst>
              <a:ext uri="{FF2B5EF4-FFF2-40B4-BE49-F238E27FC236}">
                <a16:creationId xmlns:a16="http://schemas.microsoft.com/office/drawing/2014/main" id="{F7AB6DC7-E359-4953-B148-FF26057AB4F5}"/>
              </a:ext>
            </a:extLst>
          </p:cNvPr>
          <p:cNvGrpSpPr>
            <a:grpSpLocks/>
          </p:cNvGrpSpPr>
          <p:nvPr/>
        </p:nvGrpSpPr>
        <p:grpSpPr bwMode="auto">
          <a:xfrm>
            <a:off x="514350" y="1378744"/>
            <a:ext cx="9276160" cy="4114800"/>
            <a:chOff x="0" y="0"/>
            <a:chExt cx="4886365" cy="2167467"/>
          </a:xfrm>
        </p:grpSpPr>
        <p:sp>
          <p:nvSpPr>
            <p:cNvPr id="7193" name="Freeform 3">
              <a:extLst>
                <a:ext uri="{FF2B5EF4-FFF2-40B4-BE49-F238E27FC236}">
                  <a16:creationId xmlns:a16="http://schemas.microsoft.com/office/drawing/2014/main" id="{B3DC9B51-A312-4342-B678-380FC4035957}"/>
                </a:ext>
              </a:extLst>
            </p:cNvPr>
            <p:cNvSpPr>
              <a:spLocks/>
            </p:cNvSpPr>
            <p:nvPr/>
          </p:nvSpPr>
          <p:spPr bwMode="auto">
            <a:xfrm>
              <a:off x="0" y="0"/>
              <a:ext cx="4886365" cy="2167467"/>
            </a:xfrm>
            <a:custGeom>
              <a:avLst/>
              <a:gdLst>
                <a:gd name="T0" fmla="*/ 0 w 4886365"/>
                <a:gd name="T1" fmla="*/ 0 h 2167467"/>
                <a:gd name="T2" fmla="*/ 4886365 w 4886365"/>
                <a:gd name="T3" fmla="*/ 0 h 2167467"/>
                <a:gd name="T4" fmla="*/ 4886365 w 4886365"/>
                <a:gd name="T5" fmla="*/ 2167467 h 2167467"/>
                <a:gd name="T6" fmla="*/ 0 w 4886365"/>
                <a:gd name="T7" fmla="*/ 2167467 h 2167467"/>
                <a:gd name="T8" fmla="*/ 0 w 4886365"/>
                <a:gd name="T9" fmla="*/ 0 h 2167467"/>
              </a:gdLst>
              <a:ahLst/>
              <a:cxnLst>
                <a:cxn ang="0">
                  <a:pos x="T0" y="T1"/>
                </a:cxn>
                <a:cxn ang="0">
                  <a:pos x="T2" y="T3"/>
                </a:cxn>
                <a:cxn ang="0">
                  <a:pos x="T4" y="T5"/>
                </a:cxn>
                <a:cxn ang="0">
                  <a:pos x="T6" y="T7"/>
                </a:cxn>
                <a:cxn ang="0">
                  <a:pos x="T8" y="T9"/>
                </a:cxn>
              </a:cxnLst>
              <a:rect l="0" t="0" r="r" b="b"/>
              <a:pathLst>
                <a:path w="4886365" h="2167467">
                  <a:moveTo>
                    <a:pt x="0" y="0"/>
                  </a:moveTo>
                  <a:lnTo>
                    <a:pt x="4886365" y="0"/>
                  </a:lnTo>
                  <a:lnTo>
                    <a:pt x="4886365" y="2167467"/>
                  </a:lnTo>
                  <a:lnTo>
                    <a:pt x="0" y="2167467"/>
                  </a:lnTo>
                  <a:lnTo>
                    <a:pt x="0" y="0"/>
                  </a:lnTo>
                  <a:close/>
                </a:path>
              </a:pathLst>
            </a:custGeom>
            <a:solidFill>
              <a:srgbClr val="0B46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sp>
          <p:nvSpPr>
            <p:cNvPr id="7194" name="TextBox 4">
              <a:extLst>
                <a:ext uri="{FF2B5EF4-FFF2-40B4-BE49-F238E27FC236}">
                  <a16:creationId xmlns:a16="http://schemas.microsoft.com/office/drawing/2014/main" id="{FA98636E-4B85-4BB0-BDE2-147F39F13DC9}"/>
                </a:ext>
              </a:extLst>
            </p:cNvPr>
            <p:cNvSpPr txBox="1">
              <a:spLocks noChangeArrowheads="1"/>
            </p:cNvSpPr>
            <p:nvPr/>
          </p:nvSpPr>
          <p:spPr bwMode="auto">
            <a:xfrm>
              <a:off x="0" y="-38100"/>
              <a:ext cx="8128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lnSpc>
                  <a:spcPts val="1331"/>
                </a:lnSpc>
                <a:spcBef>
                  <a:spcPct val="0"/>
                </a:spcBef>
                <a:spcAft>
                  <a:spcPct val="0"/>
                </a:spcAft>
              </a:pPr>
              <a:endParaRPr lang="fr-FR" altLang="fr-FR" sz="900">
                <a:solidFill>
                  <a:prstClr val="black"/>
                </a:solidFill>
              </a:endParaRPr>
            </a:p>
          </p:txBody>
        </p:sp>
      </p:grpSp>
      <p:sp>
        <p:nvSpPr>
          <p:cNvPr id="7170" name="Freeform 23">
            <a:extLst>
              <a:ext uri="{FF2B5EF4-FFF2-40B4-BE49-F238E27FC236}">
                <a16:creationId xmlns:a16="http://schemas.microsoft.com/office/drawing/2014/main" id="{14834AB0-D886-4001-BB1D-5F7C57140331}"/>
              </a:ext>
            </a:extLst>
          </p:cNvPr>
          <p:cNvSpPr>
            <a:spLocks/>
          </p:cNvSpPr>
          <p:nvPr/>
        </p:nvSpPr>
        <p:spPr bwMode="auto">
          <a:xfrm>
            <a:off x="951310" y="3848101"/>
            <a:ext cx="5185172" cy="411956"/>
          </a:xfrm>
          <a:custGeom>
            <a:avLst/>
            <a:gdLst>
              <a:gd name="T0" fmla="*/ 0 w 2731090"/>
              <a:gd name="T1" fmla="*/ 0 h 216534"/>
              <a:gd name="T2" fmla="*/ 2731090 w 2731090"/>
              <a:gd name="T3" fmla="*/ 0 h 216534"/>
              <a:gd name="T4" fmla="*/ 2731090 w 2731090"/>
              <a:gd name="T5" fmla="*/ 216534 h 216534"/>
              <a:gd name="T6" fmla="*/ 0 w 2731090"/>
              <a:gd name="T7" fmla="*/ 216534 h 216534"/>
              <a:gd name="T8" fmla="*/ 0 w 2731090"/>
              <a:gd name="T9" fmla="*/ 0 h 216534"/>
            </a:gdLst>
            <a:ahLst/>
            <a:cxnLst>
              <a:cxn ang="0">
                <a:pos x="T0" y="T1"/>
              </a:cxn>
              <a:cxn ang="0">
                <a:pos x="T2" y="T3"/>
              </a:cxn>
              <a:cxn ang="0">
                <a:pos x="T4" y="T5"/>
              </a:cxn>
              <a:cxn ang="0">
                <a:pos x="T6" y="T7"/>
              </a:cxn>
              <a:cxn ang="0">
                <a:pos x="T8" y="T9"/>
              </a:cxn>
            </a:cxnLst>
            <a:rect l="0" t="0" r="r" b="b"/>
            <a:pathLst>
              <a:path w="2731090" h="216534">
                <a:moveTo>
                  <a:pt x="0" y="0"/>
                </a:moveTo>
                <a:lnTo>
                  <a:pt x="2731090" y="0"/>
                </a:lnTo>
                <a:lnTo>
                  <a:pt x="2731090" y="216534"/>
                </a:lnTo>
                <a:lnTo>
                  <a:pt x="0" y="216534"/>
                </a:lnTo>
                <a:lnTo>
                  <a:pt x="0" y="0"/>
                </a:lnTo>
                <a:close/>
              </a:path>
            </a:pathLst>
          </a:custGeom>
          <a:solidFill>
            <a:srgbClr val="15B9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sp>
        <p:nvSpPr>
          <p:cNvPr id="7171" name="Freeform 15">
            <a:extLst>
              <a:ext uri="{FF2B5EF4-FFF2-40B4-BE49-F238E27FC236}">
                <a16:creationId xmlns:a16="http://schemas.microsoft.com/office/drawing/2014/main" id="{05191752-3084-43AA-86F1-4CA1509EA38D}"/>
              </a:ext>
            </a:extLst>
          </p:cNvPr>
          <p:cNvSpPr>
            <a:spLocks/>
          </p:cNvSpPr>
          <p:nvPr/>
        </p:nvSpPr>
        <p:spPr bwMode="auto">
          <a:xfrm>
            <a:off x="956072" y="2775347"/>
            <a:ext cx="5185172" cy="332184"/>
          </a:xfrm>
          <a:custGeom>
            <a:avLst/>
            <a:gdLst>
              <a:gd name="T0" fmla="*/ 0 w 2731090"/>
              <a:gd name="T1" fmla="*/ 0 h 175128"/>
              <a:gd name="T2" fmla="*/ 2731090 w 2731090"/>
              <a:gd name="T3" fmla="*/ 0 h 175128"/>
              <a:gd name="T4" fmla="*/ 2731090 w 2731090"/>
              <a:gd name="T5" fmla="*/ 175128 h 175128"/>
              <a:gd name="T6" fmla="*/ 0 w 2731090"/>
              <a:gd name="T7" fmla="*/ 175128 h 175128"/>
              <a:gd name="T8" fmla="*/ 0 w 2731090"/>
              <a:gd name="T9" fmla="*/ 0 h 175128"/>
            </a:gdLst>
            <a:ahLst/>
            <a:cxnLst>
              <a:cxn ang="0">
                <a:pos x="T0" y="T1"/>
              </a:cxn>
              <a:cxn ang="0">
                <a:pos x="T2" y="T3"/>
              </a:cxn>
              <a:cxn ang="0">
                <a:pos x="T4" y="T5"/>
              </a:cxn>
              <a:cxn ang="0">
                <a:pos x="T6" y="T7"/>
              </a:cxn>
              <a:cxn ang="0">
                <a:pos x="T8" y="T9"/>
              </a:cxn>
            </a:cxnLst>
            <a:rect l="0" t="0" r="r" b="b"/>
            <a:pathLst>
              <a:path w="2731090" h="175128">
                <a:moveTo>
                  <a:pt x="0" y="0"/>
                </a:moveTo>
                <a:lnTo>
                  <a:pt x="2731090" y="0"/>
                </a:lnTo>
                <a:lnTo>
                  <a:pt x="2731090" y="175128"/>
                </a:lnTo>
                <a:lnTo>
                  <a:pt x="0" y="175128"/>
                </a:lnTo>
                <a:lnTo>
                  <a:pt x="0" y="0"/>
                </a:lnTo>
                <a:close/>
              </a:path>
            </a:pathLst>
          </a:custGeom>
          <a:solidFill>
            <a:srgbClr val="15B9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sp>
        <p:nvSpPr>
          <p:cNvPr id="10" name="TextBox 10">
            <a:extLst>
              <a:ext uri="{FF2B5EF4-FFF2-40B4-BE49-F238E27FC236}">
                <a16:creationId xmlns:a16="http://schemas.microsoft.com/office/drawing/2014/main" id="{4A4A1C47-2867-4F99-A0AF-924D8F23678B}"/>
              </a:ext>
            </a:extLst>
          </p:cNvPr>
          <p:cNvSpPr txBox="1"/>
          <p:nvPr/>
        </p:nvSpPr>
        <p:spPr>
          <a:xfrm>
            <a:off x="856060" y="1869281"/>
            <a:ext cx="5297090" cy="890372"/>
          </a:xfrm>
          <a:prstGeom prst="rect">
            <a:avLst/>
          </a:prstGeom>
        </p:spPr>
        <p:txBody>
          <a:bodyPr lIns="0" tIns="0" rIns="0" bIns="0">
            <a:spAutoFit/>
          </a:bodyPr>
          <a:lstStyle/>
          <a:p>
            <a:pPr defTabSz="685800">
              <a:defRPr/>
            </a:pPr>
            <a:r>
              <a:rPr lang="fr-FR" sz="1200" dirty="0">
                <a:solidFill>
                  <a:prstClr val="white"/>
                </a:solidFill>
                <a:latin typeface="Montserrat" pitchFamily="2" charset="77"/>
              </a:rPr>
              <a:t>Le Plan d’action de l’ICRI 2021-2024 : Inverser la tendance pour les récifs coralliens</a:t>
            </a:r>
          </a:p>
          <a:p>
            <a:pPr defTabSz="685800">
              <a:lnSpc>
                <a:spcPts val="1400"/>
              </a:lnSpc>
              <a:defRPr/>
            </a:pPr>
            <a:endParaRPr lang="fr-FR" sz="1000" spc="100" dirty="0">
              <a:solidFill>
                <a:srgbClr val="FF8360"/>
              </a:solidFill>
              <a:latin typeface="Lato Light" panose="020F0502020204030203" pitchFamily="34" charset="0"/>
              <a:ea typeface="Lato Light" panose="020F0502020204030203" pitchFamily="34" charset="0"/>
              <a:cs typeface="Lato Light" panose="020F0502020204030203" pitchFamily="34" charset="0"/>
            </a:endParaRPr>
          </a:p>
          <a:p>
            <a:pPr marL="215915" lvl="1" indent="-107957" defTabSz="685800">
              <a:lnSpc>
                <a:spcPts val="1400"/>
              </a:lnSpc>
              <a:buFont typeface="Arial"/>
              <a:buChar char="•"/>
              <a:defRPr/>
            </a:pPr>
            <a:r>
              <a:rPr lang="fr-FR" sz="1200" spc="100" dirty="0">
                <a:solidFill>
                  <a:srgbClr val="FFFFFF"/>
                </a:solidFill>
                <a:latin typeface="Montserrat" pitchFamily="2" charset="77"/>
                <a:ea typeface="Lato Light" panose="020F0502020204030203" pitchFamily="34" charset="0"/>
                <a:cs typeface="Lato Light" panose="020F0502020204030203" pitchFamily="34" charset="0"/>
              </a:rPr>
              <a:t>4 </a:t>
            </a:r>
            <a:r>
              <a:rPr lang="fr-FR" sz="1200" spc="100" dirty="0">
                <a:solidFill>
                  <a:prstClr val="white"/>
                </a:solidFill>
                <a:latin typeface="Montserrat" pitchFamily="2" charset="77"/>
                <a:ea typeface="Lato Light" panose="020F0502020204030203" pitchFamily="34" charset="0"/>
                <a:cs typeface="Lato Light" panose="020F0502020204030203" pitchFamily="34" charset="0"/>
              </a:rPr>
              <a:t>t</a:t>
            </a:r>
            <a:r>
              <a:rPr lang="fr-FR" sz="1200" dirty="0">
                <a:solidFill>
                  <a:prstClr val="white"/>
                </a:solidFill>
                <a:latin typeface="Montserrat" pitchFamily="2" charset="77"/>
              </a:rPr>
              <a:t>hèmes </a:t>
            </a:r>
            <a:r>
              <a:rPr lang="fr-FR" sz="1200" spc="100" dirty="0">
                <a:solidFill>
                  <a:srgbClr val="FFFFFF"/>
                </a:solidFill>
                <a:latin typeface="Montserrat" pitchFamily="2" charset="77"/>
                <a:ea typeface="Lato Light" panose="020F0502020204030203" pitchFamily="34" charset="0"/>
                <a:cs typeface="Lato Light" panose="020F0502020204030203" pitchFamily="34" charset="0"/>
              </a:rPr>
              <a:t>:</a:t>
            </a:r>
          </a:p>
          <a:p>
            <a:pPr defTabSz="685800">
              <a:lnSpc>
                <a:spcPts val="1400"/>
              </a:lnSpc>
              <a:defRPr/>
            </a:pPr>
            <a:endParaRPr lang="fr-FR" sz="1000" spc="100"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 name="TextBox 5">
            <a:extLst>
              <a:ext uri="{FF2B5EF4-FFF2-40B4-BE49-F238E27FC236}">
                <a16:creationId xmlns:a16="http://schemas.microsoft.com/office/drawing/2014/main" id="{F893620E-A37F-45B5-9DE4-E54A4B78E160}"/>
              </a:ext>
            </a:extLst>
          </p:cNvPr>
          <p:cNvSpPr txBox="1"/>
          <p:nvPr/>
        </p:nvSpPr>
        <p:spPr>
          <a:xfrm>
            <a:off x="738188" y="1409701"/>
            <a:ext cx="6019800" cy="337015"/>
          </a:xfrm>
          <a:prstGeom prst="rect">
            <a:avLst/>
          </a:prstGeom>
        </p:spPr>
        <p:txBody>
          <a:bodyPr lIns="0" tIns="0" rIns="0" bIns="0">
            <a:spAutoFit/>
          </a:bodyPr>
          <a:lstStyle/>
          <a:p>
            <a:pPr defTabSz="685835">
              <a:lnSpc>
                <a:spcPts val="2801"/>
              </a:lnSpc>
              <a:defRPr/>
            </a:pPr>
            <a:r>
              <a:rPr lang="en-US" sz="2000" spc="202" dirty="0">
                <a:solidFill>
                  <a:srgbClr val="FFFFFF"/>
                </a:solidFill>
                <a:latin typeface="STIX Two Math"/>
              </a:rPr>
              <a:t>LE PLAN D’ACTION 2021 - 2024</a:t>
            </a:r>
          </a:p>
        </p:txBody>
      </p:sp>
      <p:sp>
        <p:nvSpPr>
          <p:cNvPr id="7174" name="Freeform 19">
            <a:extLst>
              <a:ext uri="{FF2B5EF4-FFF2-40B4-BE49-F238E27FC236}">
                <a16:creationId xmlns:a16="http://schemas.microsoft.com/office/drawing/2014/main" id="{D2FE9E28-40B4-4741-8675-FB12257EC814}"/>
              </a:ext>
            </a:extLst>
          </p:cNvPr>
          <p:cNvSpPr>
            <a:spLocks/>
          </p:cNvSpPr>
          <p:nvPr/>
        </p:nvSpPr>
        <p:spPr bwMode="auto">
          <a:xfrm>
            <a:off x="960835" y="3305176"/>
            <a:ext cx="5183981" cy="411956"/>
          </a:xfrm>
          <a:custGeom>
            <a:avLst/>
            <a:gdLst>
              <a:gd name="T0" fmla="*/ 0 w 2731090"/>
              <a:gd name="T1" fmla="*/ 0 h 216534"/>
              <a:gd name="T2" fmla="*/ 2731090 w 2731090"/>
              <a:gd name="T3" fmla="*/ 0 h 216534"/>
              <a:gd name="T4" fmla="*/ 2731090 w 2731090"/>
              <a:gd name="T5" fmla="*/ 216534 h 216534"/>
              <a:gd name="T6" fmla="*/ 0 w 2731090"/>
              <a:gd name="T7" fmla="*/ 216534 h 216534"/>
              <a:gd name="T8" fmla="*/ 0 w 2731090"/>
              <a:gd name="T9" fmla="*/ 0 h 216534"/>
            </a:gdLst>
            <a:ahLst/>
            <a:cxnLst>
              <a:cxn ang="0">
                <a:pos x="T0" y="T1"/>
              </a:cxn>
              <a:cxn ang="0">
                <a:pos x="T2" y="T3"/>
              </a:cxn>
              <a:cxn ang="0">
                <a:pos x="T4" y="T5"/>
              </a:cxn>
              <a:cxn ang="0">
                <a:pos x="T6" y="T7"/>
              </a:cxn>
              <a:cxn ang="0">
                <a:pos x="T8" y="T9"/>
              </a:cxn>
            </a:cxnLst>
            <a:rect l="0" t="0" r="r" b="b"/>
            <a:pathLst>
              <a:path w="2731090" h="216534">
                <a:moveTo>
                  <a:pt x="0" y="0"/>
                </a:moveTo>
                <a:lnTo>
                  <a:pt x="2731090" y="0"/>
                </a:lnTo>
                <a:lnTo>
                  <a:pt x="2731090" y="216534"/>
                </a:lnTo>
                <a:lnTo>
                  <a:pt x="0" y="216534"/>
                </a:lnTo>
                <a:lnTo>
                  <a:pt x="0" y="0"/>
                </a:lnTo>
                <a:close/>
              </a:path>
            </a:pathLst>
          </a:custGeom>
          <a:solidFill>
            <a:srgbClr val="15B9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grpSp>
        <p:nvGrpSpPr>
          <p:cNvPr id="7175" name="Group 8">
            <a:extLst>
              <a:ext uri="{FF2B5EF4-FFF2-40B4-BE49-F238E27FC236}">
                <a16:creationId xmlns:a16="http://schemas.microsoft.com/office/drawing/2014/main" id="{36DC0921-7F4A-4E1A-A4AA-3A3B518DD527}"/>
              </a:ext>
            </a:extLst>
          </p:cNvPr>
          <p:cNvGrpSpPr>
            <a:grpSpLocks noChangeAspect="1"/>
          </p:cNvGrpSpPr>
          <p:nvPr/>
        </p:nvGrpSpPr>
        <p:grpSpPr bwMode="auto">
          <a:xfrm rot="10800000">
            <a:off x="7804548" y="652463"/>
            <a:ext cx="3225403" cy="5041106"/>
            <a:chOff x="0" y="0"/>
            <a:chExt cx="4064000" cy="6350000"/>
          </a:xfrm>
        </p:grpSpPr>
        <p:sp>
          <p:nvSpPr>
            <p:cNvPr id="7192" name="Freeform 9">
              <a:extLst>
                <a:ext uri="{FF2B5EF4-FFF2-40B4-BE49-F238E27FC236}">
                  <a16:creationId xmlns:a16="http://schemas.microsoft.com/office/drawing/2014/main" id="{14691885-98FF-4B07-8249-BF2737333373}"/>
                </a:ext>
              </a:extLst>
            </p:cNvPr>
            <p:cNvSpPr>
              <a:spLocks/>
            </p:cNvSpPr>
            <p:nvPr/>
          </p:nvSpPr>
          <p:spPr bwMode="auto">
            <a:xfrm flipV="1">
              <a:off x="92837" y="0"/>
              <a:ext cx="3878326" cy="6350000"/>
            </a:xfrm>
            <a:custGeom>
              <a:avLst/>
              <a:gdLst>
                <a:gd name="T0" fmla="*/ 1939163 w 3878326"/>
                <a:gd name="T1" fmla="*/ 6350000 h 6350000"/>
                <a:gd name="T2" fmla="*/ 0 w 3878326"/>
                <a:gd name="T3" fmla="*/ 0 h 6350000"/>
                <a:gd name="T4" fmla="*/ 3878326 w 3878326"/>
                <a:gd name="T5" fmla="*/ 0 h 6350000"/>
                <a:gd name="T6" fmla="*/ 1939163 w 3878326"/>
                <a:gd name="T7" fmla="*/ 6350000 h 6350000"/>
              </a:gdLst>
              <a:ahLst/>
              <a:cxnLst>
                <a:cxn ang="0">
                  <a:pos x="T0" y="T1"/>
                </a:cxn>
                <a:cxn ang="0">
                  <a:pos x="T2" y="T3"/>
                </a:cxn>
                <a:cxn ang="0">
                  <a:pos x="T4" y="T5"/>
                </a:cxn>
                <a:cxn ang="0">
                  <a:pos x="T6" y="T7"/>
                </a:cxn>
              </a:cxnLst>
              <a:rect l="0" t="0" r="r" b="b"/>
              <a:pathLst>
                <a:path w="3878326" h="6350000">
                  <a:moveTo>
                    <a:pt x="1939163" y="6350000"/>
                  </a:moveTo>
                  <a:lnTo>
                    <a:pt x="0" y="0"/>
                  </a:lnTo>
                  <a:lnTo>
                    <a:pt x="3878326" y="0"/>
                  </a:lnTo>
                  <a:lnTo>
                    <a:pt x="1939163" y="635000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grpSp>
      <p:grpSp>
        <p:nvGrpSpPr>
          <p:cNvPr id="7176" name="Group 11">
            <a:extLst>
              <a:ext uri="{FF2B5EF4-FFF2-40B4-BE49-F238E27FC236}">
                <a16:creationId xmlns:a16="http://schemas.microsoft.com/office/drawing/2014/main" id="{95A15B8B-BD98-4E1B-8923-F75A9D2D9DA2}"/>
              </a:ext>
            </a:extLst>
          </p:cNvPr>
          <p:cNvGrpSpPr>
            <a:grpSpLocks/>
          </p:cNvGrpSpPr>
          <p:nvPr/>
        </p:nvGrpSpPr>
        <p:grpSpPr bwMode="auto">
          <a:xfrm>
            <a:off x="4929188" y="5338763"/>
            <a:ext cx="1256110" cy="295275"/>
            <a:chOff x="0" y="0"/>
            <a:chExt cx="661529" cy="156104"/>
          </a:xfrm>
        </p:grpSpPr>
        <p:sp>
          <p:nvSpPr>
            <p:cNvPr id="7190" name="Freeform 12">
              <a:extLst>
                <a:ext uri="{FF2B5EF4-FFF2-40B4-BE49-F238E27FC236}">
                  <a16:creationId xmlns:a16="http://schemas.microsoft.com/office/drawing/2014/main" id="{91B12A79-5C9B-426C-8A2A-4ED530F7CB6C}"/>
                </a:ext>
              </a:extLst>
            </p:cNvPr>
            <p:cNvSpPr>
              <a:spLocks/>
            </p:cNvSpPr>
            <p:nvPr/>
          </p:nvSpPr>
          <p:spPr bwMode="auto">
            <a:xfrm>
              <a:off x="0" y="0"/>
              <a:ext cx="661529" cy="156104"/>
            </a:xfrm>
            <a:custGeom>
              <a:avLst/>
              <a:gdLst>
                <a:gd name="T0" fmla="*/ 0 w 661529"/>
                <a:gd name="T1" fmla="*/ 0 h 156104"/>
                <a:gd name="T2" fmla="*/ 661529 w 661529"/>
                <a:gd name="T3" fmla="*/ 0 h 156104"/>
                <a:gd name="T4" fmla="*/ 661529 w 661529"/>
                <a:gd name="T5" fmla="*/ 156104 h 156104"/>
                <a:gd name="T6" fmla="*/ 0 w 661529"/>
                <a:gd name="T7" fmla="*/ 156104 h 156104"/>
                <a:gd name="T8" fmla="*/ 0 w 661529"/>
                <a:gd name="T9" fmla="*/ 0 h 156104"/>
              </a:gdLst>
              <a:ahLst/>
              <a:cxnLst>
                <a:cxn ang="0">
                  <a:pos x="T0" y="T1"/>
                </a:cxn>
                <a:cxn ang="0">
                  <a:pos x="T2" y="T3"/>
                </a:cxn>
                <a:cxn ang="0">
                  <a:pos x="T4" y="T5"/>
                </a:cxn>
                <a:cxn ang="0">
                  <a:pos x="T6" y="T7"/>
                </a:cxn>
                <a:cxn ang="0">
                  <a:pos x="T8" y="T9"/>
                </a:cxn>
              </a:cxnLst>
              <a:rect l="0" t="0" r="r" b="b"/>
              <a:pathLst>
                <a:path w="661529" h="156104">
                  <a:moveTo>
                    <a:pt x="0" y="0"/>
                  </a:moveTo>
                  <a:lnTo>
                    <a:pt x="661529" y="0"/>
                  </a:lnTo>
                  <a:lnTo>
                    <a:pt x="661529" y="156104"/>
                  </a:lnTo>
                  <a:lnTo>
                    <a:pt x="0" y="156104"/>
                  </a:lnTo>
                  <a:lnTo>
                    <a:pt x="0" y="0"/>
                  </a:lnTo>
                  <a:close/>
                </a:path>
              </a:pathLst>
            </a:custGeom>
            <a:solidFill>
              <a:srgbClr val="FF83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sp>
          <p:nvSpPr>
            <p:cNvPr id="7191" name="TextBox 13">
              <a:extLst>
                <a:ext uri="{FF2B5EF4-FFF2-40B4-BE49-F238E27FC236}">
                  <a16:creationId xmlns:a16="http://schemas.microsoft.com/office/drawing/2014/main" id="{6412E654-1DE7-4658-9AFF-8A938EBE8CCB}"/>
                </a:ext>
              </a:extLst>
            </p:cNvPr>
            <p:cNvSpPr txBox="1">
              <a:spLocks noChangeArrowheads="1"/>
            </p:cNvSpPr>
            <p:nvPr/>
          </p:nvSpPr>
          <p:spPr bwMode="auto">
            <a:xfrm>
              <a:off x="0" y="-47625"/>
              <a:ext cx="8128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lnSpc>
                  <a:spcPts val="1397"/>
                </a:lnSpc>
                <a:spcBef>
                  <a:spcPct val="0"/>
                </a:spcBef>
                <a:spcAft>
                  <a:spcPct val="0"/>
                </a:spcAft>
              </a:pPr>
              <a:endParaRPr lang="fr-FR" altLang="fr-FR" sz="900">
                <a:solidFill>
                  <a:prstClr val="black"/>
                </a:solidFill>
              </a:endParaRPr>
            </a:p>
          </p:txBody>
        </p:sp>
      </p:grpSp>
      <p:sp>
        <p:nvSpPr>
          <p:cNvPr id="7177" name="TextBox 16">
            <a:extLst>
              <a:ext uri="{FF2B5EF4-FFF2-40B4-BE49-F238E27FC236}">
                <a16:creationId xmlns:a16="http://schemas.microsoft.com/office/drawing/2014/main" id="{6B645461-5B0C-4BE1-84A2-D787B463936E}"/>
              </a:ext>
            </a:extLst>
          </p:cNvPr>
          <p:cNvSpPr txBox="1">
            <a:spLocks noChangeArrowheads="1"/>
          </p:cNvSpPr>
          <p:nvPr/>
        </p:nvSpPr>
        <p:spPr bwMode="auto">
          <a:xfrm>
            <a:off x="979885" y="2114550"/>
            <a:ext cx="5185172"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pPr>
            <a:r>
              <a:rPr lang="fr-FR" altLang="fr-FR" sz="1050">
                <a:solidFill>
                  <a:prstClr val="white"/>
                </a:solidFill>
                <a:latin typeface="Montserrat" panose="00000500000000000000" pitchFamily="2" charset="0"/>
              </a:rPr>
              <a:t>Thème 1 - Préparer l'avenir : promouvoir des récifs coralliens résilients </a:t>
            </a:r>
          </a:p>
        </p:txBody>
      </p:sp>
      <p:pic>
        <p:nvPicPr>
          <p:cNvPr id="17" name="Picture 17">
            <a:extLst>
              <a:ext uri="{FF2B5EF4-FFF2-40B4-BE49-F238E27FC236}">
                <a16:creationId xmlns:a16="http://schemas.microsoft.com/office/drawing/2014/main" id="{A262F757-ADDC-466A-A512-CF79D9A29AD7}"/>
              </a:ext>
            </a:extLst>
          </p:cNvPr>
          <p:cNvPicPr>
            <a:picLocks noChangeAspect="1"/>
          </p:cNvPicPr>
          <p:nvPr/>
        </p:nvPicPr>
        <p:blipFill>
          <a:blip r:embed="rId4"/>
          <a:srcRect/>
          <a:stretch>
            <a:fillRect/>
          </a:stretch>
        </p:blipFill>
        <p:spPr>
          <a:xfrm>
            <a:off x="742951" y="2640807"/>
            <a:ext cx="269081" cy="269081"/>
          </a:xfrm>
          <a:prstGeom prst="rect">
            <a:avLst/>
          </a:prstGeom>
        </p:spPr>
      </p:pic>
      <p:sp>
        <p:nvSpPr>
          <p:cNvPr id="20" name="TextBox 20">
            <a:extLst>
              <a:ext uri="{FF2B5EF4-FFF2-40B4-BE49-F238E27FC236}">
                <a16:creationId xmlns:a16="http://schemas.microsoft.com/office/drawing/2014/main" id="{BF70E7A9-8A5E-4B14-8CFD-7962FE0D8A13}"/>
              </a:ext>
            </a:extLst>
          </p:cNvPr>
          <p:cNvSpPr txBox="1"/>
          <p:nvPr/>
        </p:nvSpPr>
        <p:spPr>
          <a:xfrm>
            <a:off x="967978" y="2692003"/>
            <a:ext cx="5185172" cy="1633538"/>
          </a:xfrm>
          <a:prstGeom prst="rect">
            <a:avLst/>
          </a:prstGeom>
        </p:spPr>
        <p:txBody>
          <a:bodyPr lIns="25400" tIns="25400" rIns="25400" bIns="25400" anchor="ctr"/>
          <a:lstStyle/>
          <a:p>
            <a:pPr defTabSz="685800">
              <a:defRPr/>
            </a:pPr>
            <a:endParaRPr lang="fr-FR" sz="1050" dirty="0">
              <a:solidFill>
                <a:prstClr val="white"/>
              </a:solidFill>
              <a:latin typeface="Montserrat" pitchFamily="2" charset="77"/>
            </a:endParaRPr>
          </a:p>
          <a:p>
            <a:pPr defTabSz="685800">
              <a:defRPr/>
            </a:pPr>
            <a:r>
              <a:rPr lang="fr-FR" sz="1050" dirty="0">
                <a:solidFill>
                  <a:prstClr val="white"/>
                </a:solidFill>
                <a:latin typeface="Montserrat" pitchFamily="2" charset="77"/>
              </a:rPr>
              <a:t>Thème 2 - Science des récifs coralliens et océanographie : Faire progresser et utiliser les dernières sciences et technologies</a:t>
            </a:r>
          </a:p>
          <a:p>
            <a:pPr algn="ctr" defTabSz="685800">
              <a:lnSpc>
                <a:spcPts val="1400"/>
              </a:lnSpc>
              <a:defRPr/>
            </a:pPr>
            <a:endParaRPr lang="fr-FR" sz="1000" spc="98" dirty="0">
              <a:solidFill>
                <a:srgbClr val="FFFFFF"/>
              </a:solidFill>
              <a:latin typeface="Canva Sans"/>
            </a:endParaRPr>
          </a:p>
        </p:txBody>
      </p:sp>
      <p:pic>
        <p:nvPicPr>
          <p:cNvPr id="21" name="Picture 21">
            <a:extLst>
              <a:ext uri="{FF2B5EF4-FFF2-40B4-BE49-F238E27FC236}">
                <a16:creationId xmlns:a16="http://schemas.microsoft.com/office/drawing/2014/main" id="{EF540013-E188-423A-BC5C-46691056A3B0}"/>
              </a:ext>
            </a:extLst>
          </p:cNvPr>
          <p:cNvPicPr>
            <a:picLocks noChangeAspect="1"/>
          </p:cNvPicPr>
          <p:nvPr/>
        </p:nvPicPr>
        <p:blipFill>
          <a:blip r:embed="rId5"/>
          <a:srcRect/>
          <a:stretch>
            <a:fillRect/>
          </a:stretch>
        </p:blipFill>
        <p:spPr>
          <a:xfrm>
            <a:off x="742951" y="3130154"/>
            <a:ext cx="269081" cy="269081"/>
          </a:xfrm>
          <a:prstGeom prst="rect">
            <a:avLst/>
          </a:prstGeom>
        </p:spPr>
      </p:pic>
      <p:sp>
        <p:nvSpPr>
          <p:cNvPr id="24" name="TextBox 24">
            <a:extLst>
              <a:ext uri="{FF2B5EF4-FFF2-40B4-BE49-F238E27FC236}">
                <a16:creationId xmlns:a16="http://schemas.microsoft.com/office/drawing/2014/main" id="{F2401B75-AD41-4B25-BB51-7A0E317BACAB}"/>
              </a:ext>
            </a:extLst>
          </p:cNvPr>
          <p:cNvSpPr txBox="1"/>
          <p:nvPr/>
        </p:nvSpPr>
        <p:spPr>
          <a:xfrm>
            <a:off x="996553" y="3237310"/>
            <a:ext cx="5185172" cy="1633538"/>
          </a:xfrm>
          <a:prstGeom prst="rect">
            <a:avLst/>
          </a:prstGeom>
        </p:spPr>
        <p:txBody>
          <a:bodyPr lIns="25400" tIns="25400" rIns="25400" bIns="25400" anchor="ctr"/>
          <a:lstStyle/>
          <a:p>
            <a:pPr defTabSz="685800">
              <a:lnSpc>
                <a:spcPts val="1400"/>
              </a:lnSpc>
              <a:defRPr/>
            </a:pPr>
            <a:endParaRPr lang="fr-FR" sz="1050" dirty="0">
              <a:solidFill>
                <a:prstClr val="white"/>
              </a:solidFill>
              <a:latin typeface="Montserrat" pitchFamily="2" charset="77"/>
            </a:endParaRPr>
          </a:p>
          <a:p>
            <a:pPr defTabSz="685800">
              <a:lnSpc>
                <a:spcPts val="1400"/>
              </a:lnSpc>
              <a:defRPr/>
            </a:pPr>
            <a:r>
              <a:rPr lang="fr-FR" sz="1050" dirty="0">
                <a:solidFill>
                  <a:prstClr val="white"/>
                </a:solidFill>
                <a:latin typeface="Montserrat" pitchFamily="2" charset="77"/>
              </a:rPr>
              <a:t>Thème 3 - Réduction des menaces locales : cadres de planification d'intervention intégrés</a:t>
            </a:r>
          </a:p>
          <a:p>
            <a:pPr algn="ctr" defTabSz="685800">
              <a:lnSpc>
                <a:spcPts val="1400"/>
              </a:lnSpc>
              <a:defRPr/>
            </a:pPr>
            <a:endParaRPr lang="fr-FR" sz="1000" spc="98" dirty="0">
              <a:solidFill>
                <a:prstClr val="white"/>
              </a:solidFill>
              <a:latin typeface="Canva Sans"/>
            </a:endParaRPr>
          </a:p>
        </p:txBody>
      </p:sp>
      <p:sp>
        <p:nvSpPr>
          <p:cNvPr id="7182" name="Freeform 27">
            <a:extLst>
              <a:ext uri="{FF2B5EF4-FFF2-40B4-BE49-F238E27FC236}">
                <a16:creationId xmlns:a16="http://schemas.microsoft.com/office/drawing/2014/main" id="{42346CE0-B701-45C4-AB60-F7E18989F8A3}"/>
              </a:ext>
            </a:extLst>
          </p:cNvPr>
          <p:cNvSpPr>
            <a:spLocks/>
          </p:cNvSpPr>
          <p:nvPr/>
        </p:nvSpPr>
        <p:spPr bwMode="auto">
          <a:xfrm>
            <a:off x="951310" y="4432697"/>
            <a:ext cx="5185172" cy="333375"/>
          </a:xfrm>
          <a:custGeom>
            <a:avLst/>
            <a:gdLst>
              <a:gd name="T0" fmla="*/ 0 w 2731090"/>
              <a:gd name="T1" fmla="*/ 0 h 175128"/>
              <a:gd name="T2" fmla="*/ 2731090 w 2731090"/>
              <a:gd name="T3" fmla="*/ 0 h 175128"/>
              <a:gd name="T4" fmla="*/ 2731090 w 2731090"/>
              <a:gd name="T5" fmla="*/ 175128 h 175128"/>
              <a:gd name="T6" fmla="*/ 0 w 2731090"/>
              <a:gd name="T7" fmla="*/ 175128 h 175128"/>
              <a:gd name="T8" fmla="*/ 0 w 2731090"/>
              <a:gd name="T9" fmla="*/ 0 h 175128"/>
            </a:gdLst>
            <a:ahLst/>
            <a:cxnLst>
              <a:cxn ang="0">
                <a:pos x="T0" y="T1"/>
              </a:cxn>
              <a:cxn ang="0">
                <a:pos x="T2" y="T3"/>
              </a:cxn>
              <a:cxn ang="0">
                <a:pos x="T4" y="T5"/>
              </a:cxn>
              <a:cxn ang="0">
                <a:pos x="T6" y="T7"/>
              </a:cxn>
              <a:cxn ang="0">
                <a:pos x="T8" y="T9"/>
              </a:cxn>
            </a:cxnLst>
            <a:rect l="0" t="0" r="r" b="b"/>
            <a:pathLst>
              <a:path w="2731090" h="175128">
                <a:moveTo>
                  <a:pt x="0" y="0"/>
                </a:moveTo>
                <a:lnTo>
                  <a:pt x="2731090" y="0"/>
                </a:lnTo>
                <a:lnTo>
                  <a:pt x="2731090" y="175128"/>
                </a:lnTo>
                <a:lnTo>
                  <a:pt x="0" y="175128"/>
                </a:lnTo>
                <a:lnTo>
                  <a:pt x="0" y="0"/>
                </a:lnTo>
                <a:close/>
              </a:path>
            </a:pathLst>
          </a:custGeom>
          <a:solidFill>
            <a:srgbClr val="15B9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pic>
        <p:nvPicPr>
          <p:cNvPr id="25" name="Picture 25">
            <a:extLst>
              <a:ext uri="{FF2B5EF4-FFF2-40B4-BE49-F238E27FC236}">
                <a16:creationId xmlns:a16="http://schemas.microsoft.com/office/drawing/2014/main" id="{BC086D6E-565D-495C-8B68-CF7DB7483AB7}"/>
              </a:ext>
            </a:extLst>
          </p:cNvPr>
          <p:cNvPicPr>
            <a:picLocks noChangeAspect="1"/>
          </p:cNvPicPr>
          <p:nvPr/>
        </p:nvPicPr>
        <p:blipFill>
          <a:blip r:embed="rId6"/>
          <a:srcRect/>
          <a:stretch>
            <a:fillRect/>
          </a:stretch>
        </p:blipFill>
        <p:spPr>
          <a:xfrm>
            <a:off x="742951" y="3731419"/>
            <a:ext cx="269081" cy="269081"/>
          </a:xfrm>
          <a:prstGeom prst="rect">
            <a:avLst/>
          </a:prstGeom>
        </p:spPr>
      </p:pic>
      <p:pic>
        <p:nvPicPr>
          <p:cNvPr id="29" name="Picture 29">
            <a:extLst>
              <a:ext uri="{FF2B5EF4-FFF2-40B4-BE49-F238E27FC236}">
                <a16:creationId xmlns:a16="http://schemas.microsoft.com/office/drawing/2014/main" id="{BD30A219-8081-41D0-8250-B135F30640D5}"/>
              </a:ext>
            </a:extLst>
          </p:cNvPr>
          <p:cNvPicPr>
            <a:picLocks noChangeAspect="1"/>
          </p:cNvPicPr>
          <p:nvPr/>
        </p:nvPicPr>
        <p:blipFill>
          <a:blip r:embed="rId7"/>
          <a:srcRect/>
          <a:stretch>
            <a:fillRect/>
          </a:stretch>
        </p:blipFill>
        <p:spPr>
          <a:xfrm>
            <a:off x="742951" y="4299348"/>
            <a:ext cx="269081" cy="267890"/>
          </a:xfrm>
          <a:prstGeom prst="rect">
            <a:avLst/>
          </a:prstGeom>
        </p:spPr>
      </p:pic>
      <p:sp>
        <p:nvSpPr>
          <p:cNvPr id="7185" name="TextBox 31">
            <a:extLst>
              <a:ext uri="{FF2B5EF4-FFF2-40B4-BE49-F238E27FC236}">
                <a16:creationId xmlns:a16="http://schemas.microsoft.com/office/drawing/2014/main" id="{D9CEFF79-1C46-4159-8E05-F4AAA0B524F5}"/>
              </a:ext>
            </a:extLst>
          </p:cNvPr>
          <p:cNvSpPr txBox="1">
            <a:spLocks noChangeArrowheads="1"/>
          </p:cNvSpPr>
          <p:nvPr/>
        </p:nvSpPr>
        <p:spPr bwMode="auto">
          <a:xfrm>
            <a:off x="4962525" y="5367337"/>
            <a:ext cx="1190625" cy="2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lnSpc>
                <a:spcPts val="2100"/>
              </a:lnSpc>
              <a:spcBef>
                <a:spcPct val="0"/>
              </a:spcBef>
              <a:spcAft>
                <a:spcPct val="0"/>
              </a:spcAft>
            </a:pPr>
            <a:r>
              <a:rPr lang="en-US" altLang="fr-FR" sz="1500">
                <a:solidFill>
                  <a:srgbClr val="FFFFFF"/>
                </a:solidFill>
                <a:latin typeface="Mont Thin"/>
              </a:rPr>
              <a:t>#FORCORAL</a:t>
            </a:r>
          </a:p>
        </p:txBody>
      </p:sp>
      <p:sp>
        <p:nvSpPr>
          <p:cNvPr id="28" name="TextBox 28">
            <a:extLst>
              <a:ext uri="{FF2B5EF4-FFF2-40B4-BE49-F238E27FC236}">
                <a16:creationId xmlns:a16="http://schemas.microsoft.com/office/drawing/2014/main" id="{F21CB02D-6173-4512-A567-921005F7A79B}"/>
              </a:ext>
            </a:extLst>
          </p:cNvPr>
          <p:cNvSpPr txBox="1"/>
          <p:nvPr/>
        </p:nvSpPr>
        <p:spPr>
          <a:xfrm>
            <a:off x="1012032" y="4343401"/>
            <a:ext cx="5107781" cy="488156"/>
          </a:xfrm>
          <a:prstGeom prst="rect">
            <a:avLst/>
          </a:prstGeom>
        </p:spPr>
        <p:txBody>
          <a:bodyPr lIns="25400" tIns="25400" rIns="25400" bIns="25400" anchor="ctr"/>
          <a:lstStyle/>
          <a:p>
            <a:pPr algn="ctr" defTabSz="685800">
              <a:lnSpc>
                <a:spcPts val="1400"/>
              </a:lnSpc>
              <a:defRPr/>
            </a:pPr>
            <a:endParaRPr lang="fr-FR" sz="1050" dirty="0">
              <a:solidFill>
                <a:prstClr val="white"/>
              </a:solidFill>
              <a:latin typeface="Montserrat" pitchFamily="2" charset="77"/>
            </a:endParaRPr>
          </a:p>
          <a:p>
            <a:pPr defTabSz="685800">
              <a:lnSpc>
                <a:spcPts val="1400"/>
              </a:lnSpc>
              <a:defRPr/>
            </a:pPr>
            <a:r>
              <a:rPr lang="fr-FR" sz="1050" dirty="0">
                <a:solidFill>
                  <a:prstClr val="white"/>
                </a:solidFill>
                <a:latin typeface="Montserrat" pitchFamily="2" charset="77"/>
              </a:rPr>
              <a:t>Thème 4 - Diversité et inclusion :  Élargir la communauté des récifs coralliens</a:t>
            </a:r>
          </a:p>
          <a:p>
            <a:pPr algn="ctr" defTabSz="685800">
              <a:lnSpc>
                <a:spcPts val="1400"/>
              </a:lnSpc>
              <a:defRPr/>
            </a:pPr>
            <a:endParaRPr lang="fr-FR" sz="1000" spc="98" dirty="0">
              <a:solidFill>
                <a:srgbClr val="FFFFFF"/>
              </a:solidFill>
              <a:latin typeface="Canva Sans"/>
            </a:endParaRPr>
          </a:p>
        </p:txBody>
      </p:sp>
      <p:sp>
        <p:nvSpPr>
          <p:cNvPr id="32" name="TextBox 20">
            <a:extLst>
              <a:ext uri="{FF2B5EF4-FFF2-40B4-BE49-F238E27FC236}">
                <a16:creationId xmlns:a16="http://schemas.microsoft.com/office/drawing/2014/main" id="{CC4FBEAF-567E-43B3-96FE-640EA1E82BD1}"/>
              </a:ext>
            </a:extLst>
          </p:cNvPr>
          <p:cNvSpPr txBox="1"/>
          <p:nvPr/>
        </p:nvSpPr>
        <p:spPr>
          <a:xfrm>
            <a:off x="934641" y="3115866"/>
            <a:ext cx="5185172" cy="1632347"/>
          </a:xfrm>
          <a:prstGeom prst="rect">
            <a:avLst/>
          </a:prstGeom>
        </p:spPr>
        <p:txBody>
          <a:bodyPr lIns="25400" tIns="25400" rIns="25400" bIns="25400" anchor="ctr"/>
          <a:lstStyle>
            <a:defPPr>
              <a:defRPr lang="en-US"/>
            </a:defPPr>
            <a:lvl1pPr algn="ctr">
              <a:lnSpc>
                <a:spcPts val="2800"/>
              </a:lnSpc>
              <a:defRPr sz="2000" spc="196">
                <a:solidFill>
                  <a:srgbClr val="FFFFFF"/>
                </a:solidFill>
                <a:latin typeface="Canva Sans"/>
              </a:defRPr>
            </a:lvl1pPr>
          </a:lstStyle>
          <a:p>
            <a:pPr defTabSz="685800">
              <a:lnSpc>
                <a:spcPts val="2100"/>
              </a:lnSpc>
              <a:defRPr/>
            </a:pPr>
            <a:endParaRPr lang="en-GB" sz="1000" spc="147" dirty="0"/>
          </a:p>
        </p:txBody>
      </p:sp>
      <p:grpSp>
        <p:nvGrpSpPr>
          <p:cNvPr id="7188" name="Group 6">
            <a:extLst>
              <a:ext uri="{FF2B5EF4-FFF2-40B4-BE49-F238E27FC236}">
                <a16:creationId xmlns:a16="http://schemas.microsoft.com/office/drawing/2014/main" id="{90DEE04B-3A65-47C3-8CB8-62F93678535B}"/>
              </a:ext>
            </a:extLst>
          </p:cNvPr>
          <p:cNvGrpSpPr>
            <a:grpSpLocks noChangeAspect="1"/>
          </p:cNvGrpSpPr>
          <p:nvPr/>
        </p:nvGrpSpPr>
        <p:grpSpPr bwMode="auto">
          <a:xfrm>
            <a:off x="6136481" y="959644"/>
            <a:ext cx="3225404" cy="5041106"/>
            <a:chOff x="0" y="0"/>
            <a:chExt cx="4064000" cy="6350000"/>
          </a:xfrm>
        </p:grpSpPr>
        <p:sp>
          <p:nvSpPr>
            <p:cNvPr id="7189" name="Freeform 7">
              <a:extLst>
                <a:ext uri="{FF2B5EF4-FFF2-40B4-BE49-F238E27FC236}">
                  <a16:creationId xmlns:a16="http://schemas.microsoft.com/office/drawing/2014/main" id="{735296C6-C3FE-4A91-99E2-56169A32F0B0}"/>
                </a:ext>
              </a:extLst>
            </p:cNvPr>
            <p:cNvSpPr>
              <a:spLocks/>
            </p:cNvSpPr>
            <p:nvPr/>
          </p:nvSpPr>
          <p:spPr bwMode="auto">
            <a:xfrm>
              <a:off x="92837" y="0"/>
              <a:ext cx="3878326" cy="6350000"/>
            </a:xfrm>
            <a:custGeom>
              <a:avLst/>
              <a:gdLst>
                <a:gd name="T0" fmla="*/ 1939163 w 3878326"/>
                <a:gd name="T1" fmla="*/ 0 h 6350000"/>
                <a:gd name="T2" fmla="*/ 0 w 3878326"/>
                <a:gd name="T3" fmla="*/ 6350000 h 6350000"/>
                <a:gd name="T4" fmla="*/ 3878326 w 3878326"/>
                <a:gd name="T5" fmla="*/ 6350000 h 6350000"/>
                <a:gd name="T6" fmla="*/ 1939163 w 3878326"/>
                <a:gd name="T7" fmla="*/ 0 h 6350000"/>
              </a:gdLst>
              <a:ahLst/>
              <a:cxnLst>
                <a:cxn ang="0">
                  <a:pos x="T0" y="T1"/>
                </a:cxn>
                <a:cxn ang="0">
                  <a:pos x="T2" y="T3"/>
                </a:cxn>
                <a:cxn ang="0">
                  <a:pos x="T4" y="T5"/>
                </a:cxn>
                <a:cxn ang="0">
                  <a:pos x="T6" y="T7"/>
                </a:cxn>
              </a:cxnLst>
              <a:rect l="0" t="0" r="r" b="b"/>
              <a:pathLst>
                <a:path w="3878326" h="6350000">
                  <a:moveTo>
                    <a:pt x="1939163" y="0"/>
                  </a:moveTo>
                  <a:lnTo>
                    <a:pt x="0" y="6350000"/>
                  </a:lnTo>
                  <a:lnTo>
                    <a:pt x="3878326" y="6350000"/>
                  </a:lnTo>
                  <a:lnTo>
                    <a:pt x="1939163"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7" name="Group 2">
            <a:extLst>
              <a:ext uri="{FF2B5EF4-FFF2-40B4-BE49-F238E27FC236}">
                <a16:creationId xmlns:a16="http://schemas.microsoft.com/office/drawing/2014/main" id="{F6F40692-9B32-410B-8926-A5C55423C695}"/>
              </a:ext>
            </a:extLst>
          </p:cNvPr>
          <p:cNvGrpSpPr>
            <a:grpSpLocks/>
          </p:cNvGrpSpPr>
          <p:nvPr/>
        </p:nvGrpSpPr>
        <p:grpSpPr bwMode="auto">
          <a:xfrm>
            <a:off x="514350" y="1371600"/>
            <a:ext cx="9276160" cy="4114800"/>
            <a:chOff x="0" y="0"/>
            <a:chExt cx="4886365" cy="2167467"/>
          </a:xfrm>
        </p:grpSpPr>
        <p:sp>
          <p:nvSpPr>
            <p:cNvPr id="9227" name="Freeform 3">
              <a:extLst>
                <a:ext uri="{FF2B5EF4-FFF2-40B4-BE49-F238E27FC236}">
                  <a16:creationId xmlns:a16="http://schemas.microsoft.com/office/drawing/2014/main" id="{429E3E12-6B2B-44D7-BBD5-E44AC15E8794}"/>
                </a:ext>
              </a:extLst>
            </p:cNvPr>
            <p:cNvSpPr>
              <a:spLocks/>
            </p:cNvSpPr>
            <p:nvPr/>
          </p:nvSpPr>
          <p:spPr bwMode="auto">
            <a:xfrm>
              <a:off x="0" y="0"/>
              <a:ext cx="4886365" cy="2167467"/>
            </a:xfrm>
            <a:custGeom>
              <a:avLst/>
              <a:gdLst>
                <a:gd name="T0" fmla="*/ 0 w 4886365"/>
                <a:gd name="T1" fmla="*/ 0 h 2167467"/>
                <a:gd name="T2" fmla="*/ 4886365 w 4886365"/>
                <a:gd name="T3" fmla="*/ 0 h 2167467"/>
                <a:gd name="T4" fmla="*/ 4886365 w 4886365"/>
                <a:gd name="T5" fmla="*/ 2167467 h 2167467"/>
                <a:gd name="T6" fmla="*/ 0 w 4886365"/>
                <a:gd name="T7" fmla="*/ 2167467 h 2167467"/>
                <a:gd name="T8" fmla="*/ 0 w 4886365"/>
                <a:gd name="T9" fmla="*/ 0 h 2167467"/>
              </a:gdLst>
              <a:ahLst/>
              <a:cxnLst>
                <a:cxn ang="0">
                  <a:pos x="T0" y="T1"/>
                </a:cxn>
                <a:cxn ang="0">
                  <a:pos x="T2" y="T3"/>
                </a:cxn>
                <a:cxn ang="0">
                  <a:pos x="T4" y="T5"/>
                </a:cxn>
                <a:cxn ang="0">
                  <a:pos x="T6" y="T7"/>
                </a:cxn>
                <a:cxn ang="0">
                  <a:pos x="T8" y="T9"/>
                </a:cxn>
              </a:cxnLst>
              <a:rect l="0" t="0" r="r" b="b"/>
              <a:pathLst>
                <a:path w="4886365" h="2167467">
                  <a:moveTo>
                    <a:pt x="0" y="0"/>
                  </a:moveTo>
                  <a:lnTo>
                    <a:pt x="4886365" y="0"/>
                  </a:lnTo>
                  <a:lnTo>
                    <a:pt x="4886365" y="2167467"/>
                  </a:lnTo>
                  <a:lnTo>
                    <a:pt x="0" y="2167467"/>
                  </a:lnTo>
                  <a:lnTo>
                    <a:pt x="0" y="0"/>
                  </a:lnTo>
                  <a:close/>
                </a:path>
              </a:pathLst>
            </a:custGeom>
            <a:solidFill>
              <a:srgbClr val="0B46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sp>
          <p:nvSpPr>
            <p:cNvPr id="9228" name="TextBox 4">
              <a:extLst>
                <a:ext uri="{FF2B5EF4-FFF2-40B4-BE49-F238E27FC236}">
                  <a16:creationId xmlns:a16="http://schemas.microsoft.com/office/drawing/2014/main" id="{7465E473-714E-434A-86E3-2B11C9AF63CF}"/>
                </a:ext>
              </a:extLst>
            </p:cNvPr>
            <p:cNvSpPr txBox="1">
              <a:spLocks noChangeArrowheads="1"/>
            </p:cNvSpPr>
            <p:nvPr/>
          </p:nvSpPr>
          <p:spPr bwMode="auto">
            <a:xfrm>
              <a:off x="0" y="-38100"/>
              <a:ext cx="8128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lnSpc>
                  <a:spcPts val="1331"/>
                </a:lnSpc>
                <a:spcBef>
                  <a:spcPct val="0"/>
                </a:spcBef>
                <a:spcAft>
                  <a:spcPct val="0"/>
                </a:spcAft>
              </a:pPr>
              <a:endParaRPr lang="fr-FR" altLang="fr-FR" sz="900">
                <a:solidFill>
                  <a:prstClr val="black"/>
                </a:solidFill>
              </a:endParaRPr>
            </a:p>
          </p:txBody>
        </p:sp>
      </p:grpSp>
      <p:sp>
        <p:nvSpPr>
          <p:cNvPr id="5" name="TextBox 5">
            <a:extLst>
              <a:ext uri="{FF2B5EF4-FFF2-40B4-BE49-F238E27FC236}">
                <a16:creationId xmlns:a16="http://schemas.microsoft.com/office/drawing/2014/main" id="{DFE5E355-3F20-4BA0-A49B-553783EAE7C3}"/>
              </a:ext>
            </a:extLst>
          </p:cNvPr>
          <p:cNvSpPr txBox="1"/>
          <p:nvPr/>
        </p:nvSpPr>
        <p:spPr>
          <a:xfrm>
            <a:off x="719137" y="1408510"/>
            <a:ext cx="7159229" cy="337080"/>
          </a:xfrm>
          <a:prstGeom prst="rect">
            <a:avLst/>
          </a:prstGeom>
        </p:spPr>
        <p:txBody>
          <a:bodyPr lIns="0" tIns="0" rIns="0" bIns="0">
            <a:spAutoFit/>
          </a:bodyPr>
          <a:lstStyle/>
          <a:p>
            <a:pPr defTabSz="685800">
              <a:lnSpc>
                <a:spcPts val="2800"/>
              </a:lnSpc>
              <a:defRPr/>
            </a:pPr>
            <a:r>
              <a:rPr lang="en-US" sz="2002" dirty="0">
                <a:solidFill>
                  <a:prstClr val="white"/>
                </a:solidFill>
                <a:latin typeface="STIX Two Math" panose="02020603050405020304" pitchFamily="18" charset="0"/>
                <a:ea typeface="STIX Two Math" panose="02020603050405020304" pitchFamily="18" charset="0"/>
                <a:cs typeface="STIX Two Math" panose="02020603050405020304" pitchFamily="18" charset="0"/>
              </a:rPr>
              <a:t>37ème  ASSEMBLEE GENERALE DE </a:t>
            </a:r>
            <a:r>
              <a:rPr lang="en-US" sz="2002" dirty="0">
                <a:solidFill>
                  <a:srgbClr val="15B9ED"/>
                </a:solidFill>
                <a:latin typeface="STIX Two Math" panose="02020603050405020304" pitchFamily="18" charset="0"/>
                <a:ea typeface="STIX Two Math" panose="02020603050405020304" pitchFamily="18" charset="0"/>
                <a:cs typeface="STIX Two Math" panose="02020603050405020304" pitchFamily="18" charset="0"/>
              </a:rPr>
              <a:t>L’ICRI </a:t>
            </a:r>
            <a:r>
              <a:rPr lang="en-US" sz="2002" dirty="0">
                <a:solidFill>
                  <a:prstClr val="white"/>
                </a:solidFill>
                <a:latin typeface="STIX Two Math" panose="02020603050405020304" pitchFamily="18" charset="0"/>
                <a:ea typeface="STIX Two Math" panose="02020603050405020304" pitchFamily="18" charset="0"/>
                <a:cs typeface="STIX Two Math" panose="02020603050405020304" pitchFamily="18" charset="0"/>
              </a:rPr>
              <a:t>SEPTEMBRE 2023</a:t>
            </a:r>
            <a:endParaRPr lang="en-US" sz="2002" spc="202" dirty="0">
              <a:solidFill>
                <a:prstClr val="white"/>
              </a:solidFill>
              <a:latin typeface="STIX Two Math" panose="02020603050405020304" pitchFamily="18" charset="0"/>
              <a:ea typeface="STIX Two Math" panose="02020603050405020304" pitchFamily="18" charset="0"/>
              <a:cs typeface="STIX Two Math" panose="02020603050405020304" pitchFamily="18" charset="0"/>
            </a:endParaRPr>
          </a:p>
        </p:txBody>
      </p:sp>
      <p:grpSp>
        <p:nvGrpSpPr>
          <p:cNvPr id="9219" name="Group 8">
            <a:extLst>
              <a:ext uri="{FF2B5EF4-FFF2-40B4-BE49-F238E27FC236}">
                <a16:creationId xmlns:a16="http://schemas.microsoft.com/office/drawing/2014/main" id="{4F1D51A6-7FFD-4BA7-A645-B4A77482873F}"/>
              </a:ext>
            </a:extLst>
          </p:cNvPr>
          <p:cNvGrpSpPr>
            <a:grpSpLocks noChangeAspect="1"/>
          </p:cNvGrpSpPr>
          <p:nvPr/>
        </p:nvGrpSpPr>
        <p:grpSpPr bwMode="auto">
          <a:xfrm rot="10800000">
            <a:off x="7804548" y="652463"/>
            <a:ext cx="3225403" cy="5041106"/>
            <a:chOff x="0" y="0"/>
            <a:chExt cx="4064000" cy="6350000"/>
          </a:xfrm>
        </p:grpSpPr>
        <p:sp>
          <p:nvSpPr>
            <p:cNvPr id="9226" name="Freeform 9">
              <a:extLst>
                <a:ext uri="{FF2B5EF4-FFF2-40B4-BE49-F238E27FC236}">
                  <a16:creationId xmlns:a16="http://schemas.microsoft.com/office/drawing/2014/main" id="{F43BA05B-951D-40CC-8FD8-96F8DBC7B425}"/>
                </a:ext>
              </a:extLst>
            </p:cNvPr>
            <p:cNvSpPr>
              <a:spLocks/>
            </p:cNvSpPr>
            <p:nvPr/>
          </p:nvSpPr>
          <p:spPr bwMode="auto">
            <a:xfrm flipV="1">
              <a:off x="92837" y="0"/>
              <a:ext cx="3878326" cy="6350000"/>
            </a:xfrm>
            <a:custGeom>
              <a:avLst/>
              <a:gdLst>
                <a:gd name="T0" fmla="*/ 1939163 w 3878326"/>
                <a:gd name="T1" fmla="*/ 6350000 h 6350000"/>
                <a:gd name="T2" fmla="*/ 0 w 3878326"/>
                <a:gd name="T3" fmla="*/ 0 h 6350000"/>
                <a:gd name="T4" fmla="*/ 3878326 w 3878326"/>
                <a:gd name="T5" fmla="*/ 0 h 6350000"/>
                <a:gd name="T6" fmla="*/ 1939163 w 3878326"/>
                <a:gd name="T7" fmla="*/ 6350000 h 6350000"/>
              </a:gdLst>
              <a:ahLst/>
              <a:cxnLst>
                <a:cxn ang="0">
                  <a:pos x="T0" y="T1"/>
                </a:cxn>
                <a:cxn ang="0">
                  <a:pos x="T2" y="T3"/>
                </a:cxn>
                <a:cxn ang="0">
                  <a:pos x="T4" y="T5"/>
                </a:cxn>
                <a:cxn ang="0">
                  <a:pos x="T6" y="T7"/>
                </a:cxn>
              </a:cxnLst>
              <a:rect l="0" t="0" r="r" b="b"/>
              <a:pathLst>
                <a:path w="3878326" h="6350000">
                  <a:moveTo>
                    <a:pt x="1939163" y="6350000"/>
                  </a:moveTo>
                  <a:lnTo>
                    <a:pt x="0" y="0"/>
                  </a:lnTo>
                  <a:lnTo>
                    <a:pt x="3878326" y="0"/>
                  </a:lnTo>
                  <a:lnTo>
                    <a:pt x="1939163" y="635000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grpSp>
      <p:grpSp>
        <p:nvGrpSpPr>
          <p:cNvPr id="9220" name="Group 10">
            <a:extLst>
              <a:ext uri="{FF2B5EF4-FFF2-40B4-BE49-F238E27FC236}">
                <a16:creationId xmlns:a16="http://schemas.microsoft.com/office/drawing/2014/main" id="{FE15FE3A-7CB6-4357-8059-5D3C1835DEB7}"/>
              </a:ext>
            </a:extLst>
          </p:cNvPr>
          <p:cNvGrpSpPr>
            <a:grpSpLocks/>
          </p:cNvGrpSpPr>
          <p:nvPr/>
        </p:nvGrpSpPr>
        <p:grpSpPr bwMode="auto">
          <a:xfrm>
            <a:off x="4929188" y="5338763"/>
            <a:ext cx="1256110" cy="295275"/>
            <a:chOff x="0" y="0"/>
            <a:chExt cx="661529" cy="156104"/>
          </a:xfrm>
        </p:grpSpPr>
        <p:sp>
          <p:nvSpPr>
            <p:cNvPr id="9224" name="Freeform 11">
              <a:extLst>
                <a:ext uri="{FF2B5EF4-FFF2-40B4-BE49-F238E27FC236}">
                  <a16:creationId xmlns:a16="http://schemas.microsoft.com/office/drawing/2014/main" id="{0610682F-1465-442C-A3CB-1CB4B2DD10AF}"/>
                </a:ext>
              </a:extLst>
            </p:cNvPr>
            <p:cNvSpPr>
              <a:spLocks/>
            </p:cNvSpPr>
            <p:nvPr/>
          </p:nvSpPr>
          <p:spPr bwMode="auto">
            <a:xfrm>
              <a:off x="0" y="0"/>
              <a:ext cx="661529" cy="156104"/>
            </a:xfrm>
            <a:custGeom>
              <a:avLst/>
              <a:gdLst>
                <a:gd name="T0" fmla="*/ 0 w 661529"/>
                <a:gd name="T1" fmla="*/ 0 h 156104"/>
                <a:gd name="T2" fmla="*/ 661529 w 661529"/>
                <a:gd name="T3" fmla="*/ 0 h 156104"/>
                <a:gd name="T4" fmla="*/ 661529 w 661529"/>
                <a:gd name="T5" fmla="*/ 156104 h 156104"/>
                <a:gd name="T6" fmla="*/ 0 w 661529"/>
                <a:gd name="T7" fmla="*/ 156104 h 156104"/>
                <a:gd name="T8" fmla="*/ 0 w 661529"/>
                <a:gd name="T9" fmla="*/ 0 h 156104"/>
              </a:gdLst>
              <a:ahLst/>
              <a:cxnLst>
                <a:cxn ang="0">
                  <a:pos x="T0" y="T1"/>
                </a:cxn>
                <a:cxn ang="0">
                  <a:pos x="T2" y="T3"/>
                </a:cxn>
                <a:cxn ang="0">
                  <a:pos x="T4" y="T5"/>
                </a:cxn>
                <a:cxn ang="0">
                  <a:pos x="T6" y="T7"/>
                </a:cxn>
                <a:cxn ang="0">
                  <a:pos x="T8" y="T9"/>
                </a:cxn>
              </a:cxnLst>
              <a:rect l="0" t="0" r="r" b="b"/>
              <a:pathLst>
                <a:path w="661529" h="156104">
                  <a:moveTo>
                    <a:pt x="0" y="0"/>
                  </a:moveTo>
                  <a:lnTo>
                    <a:pt x="661529" y="0"/>
                  </a:lnTo>
                  <a:lnTo>
                    <a:pt x="661529" y="156104"/>
                  </a:lnTo>
                  <a:lnTo>
                    <a:pt x="0" y="156104"/>
                  </a:lnTo>
                  <a:lnTo>
                    <a:pt x="0" y="0"/>
                  </a:lnTo>
                  <a:close/>
                </a:path>
              </a:pathLst>
            </a:custGeom>
            <a:solidFill>
              <a:srgbClr val="FF83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sp>
          <p:nvSpPr>
            <p:cNvPr id="9225" name="TextBox 12">
              <a:extLst>
                <a:ext uri="{FF2B5EF4-FFF2-40B4-BE49-F238E27FC236}">
                  <a16:creationId xmlns:a16="http://schemas.microsoft.com/office/drawing/2014/main" id="{7FFC69E2-345E-48B5-AFE7-AAFF34FD3E9B}"/>
                </a:ext>
              </a:extLst>
            </p:cNvPr>
            <p:cNvSpPr txBox="1">
              <a:spLocks noChangeArrowheads="1"/>
            </p:cNvSpPr>
            <p:nvPr/>
          </p:nvSpPr>
          <p:spPr bwMode="auto">
            <a:xfrm>
              <a:off x="0" y="-47625"/>
              <a:ext cx="8128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lnSpc>
                  <a:spcPts val="1397"/>
                </a:lnSpc>
                <a:spcBef>
                  <a:spcPct val="0"/>
                </a:spcBef>
                <a:spcAft>
                  <a:spcPct val="0"/>
                </a:spcAft>
              </a:pPr>
              <a:endParaRPr lang="fr-FR" altLang="fr-FR" sz="900">
                <a:solidFill>
                  <a:prstClr val="black"/>
                </a:solidFill>
              </a:endParaRPr>
            </a:p>
          </p:txBody>
        </p:sp>
      </p:grpSp>
      <p:sp>
        <p:nvSpPr>
          <p:cNvPr id="13" name="TextBox 13">
            <a:extLst>
              <a:ext uri="{FF2B5EF4-FFF2-40B4-BE49-F238E27FC236}">
                <a16:creationId xmlns:a16="http://schemas.microsoft.com/office/drawing/2014/main" id="{2666F0AD-D3B7-4BC2-A595-95D76ED75844}"/>
              </a:ext>
            </a:extLst>
          </p:cNvPr>
          <p:cNvSpPr txBox="1"/>
          <p:nvPr/>
        </p:nvSpPr>
        <p:spPr>
          <a:xfrm>
            <a:off x="634603" y="1831181"/>
            <a:ext cx="7442597" cy="4201535"/>
          </a:xfrm>
          <a:prstGeom prst="rect">
            <a:avLst/>
          </a:prstGeom>
        </p:spPr>
        <p:txBody>
          <a:bodyPr lIns="0" tIns="0" rIns="0" bIns="0">
            <a:spAutoFit/>
          </a:bodyPr>
          <a:lstStyle/>
          <a:p>
            <a:pPr marL="214313" indent="-214313" algn="just" defTabSz="685800">
              <a:buFont typeface="Arial" panose="020B0604020202020204" pitchFamily="34" charset="0"/>
              <a:buChar char="•"/>
              <a:defRPr/>
            </a:pPr>
            <a:r>
              <a:rPr lang="fr-FR" sz="1125" dirty="0">
                <a:solidFill>
                  <a:prstClr val="white"/>
                </a:solidFill>
                <a:latin typeface="Montserrat" pitchFamily="2" charset="77"/>
              </a:rPr>
              <a:t>Participation de la France à l’AG (présentation de l’</a:t>
            </a:r>
            <a:r>
              <a:rPr lang="fr-FR" sz="1125" dirty="0" err="1">
                <a:solidFill>
                  <a:prstClr val="white"/>
                </a:solidFill>
                <a:latin typeface="Montserrat" pitchFamily="2" charset="77"/>
              </a:rPr>
              <a:t>Ifrecor</a:t>
            </a:r>
            <a:r>
              <a:rPr lang="fr-FR" sz="1125" dirty="0">
                <a:solidFill>
                  <a:prstClr val="white"/>
                </a:solidFill>
                <a:latin typeface="Montserrat" pitchFamily="2" charset="77"/>
              </a:rPr>
              <a:t>)  et au comité de direction du GCRMN</a:t>
            </a:r>
          </a:p>
          <a:p>
            <a:pPr marL="214313" indent="-214313" algn="just" defTabSz="685800">
              <a:buFont typeface="Arial" panose="020B0604020202020204" pitchFamily="34" charset="0"/>
              <a:buChar char="•"/>
              <a:defRPr/>
            </a:pPr>
            <a:r>
              <a:rPr lang="fr-FR" sz="1125" dirty="0">
                <a:solidFill>
                  <a:prstClr val="white"/>
                </a:solidFill>
                <a:latin typeface="Montserrat" pitchFamily="2" charset="77"/>
              </a:rPr>
              <a:t>Principales conclusions :</a:t>
            </a:r>
          </a:p>
          <a:p>
            <a:pPr marL="214313" indent="-214313" algn="just" defTabSz="685800">
              <a:buFont typeface="Arial" panose="020B0604020202020204" pitchFamily="34" charset="0"/>
              <a:buChar char="•"/>
              <a:defRPr/>
            </a:pPr>
            <a:endParaRPr lang="fr-FR" sz="1125" dirty="0">
              <a:solidFill>
                <a:prstClr val="white"/>
              </a:solidFill>
              <a:latin typeface="Montserrat" pitchFamily="2" charset="77"/>
            </a:endParaRPr>
          </a:p>
          <a:p>
            <a:pPr marL="557213" lvl="1" indent="-214313" algn="just" defTabSz="685800">
              <a:buFont typeface="Arial" panose="020B0604020202020204" pitchFamily="34" charset="0"/>
              <a:buChar char="•"/>
              <a:defRPr/>
            </a:pPr>
            <a:r>
              <a:rPr lang="fr-FR" sz="1125" dirty="0">
                <a:solidFill>
                  <a:prstClr val="white"/>
                </a:solidFill>
                <a:latin typeface="Montserrat" pitchFamily="2" charset="77"/>
              </a:rPr>
              <a:t>6 nouveaux membres</a:t>
            </a:r>
          </a:p>
          <a:p>
            <a:pPr marL="557213" lvl="1" indent="-214313" algn="just" defTabSz="685800">
              <a:buFont typeface="Arial" panose="020B0604020202020204" pitchFamily="34" charset="0"/>
              <a:buChar char="•"/>
              <a:defRPr/>
            </a:pPr>
            <a:r>
              <a:rPr lang="fr-FR" sz="1125" dirty="0">
                <a:solidFill>
                  <a:prstClr val="white"/>
                </a:solidFill>
                <a:latin typeface="Montserrat" pitchFamily="2" charset="77"/>
              </a:rPr>
              <a:t>AG centrée autour de l’importance des connaissances, valeurs et traditions autochtones et locales dans la conservation des récifs</a:t>
            </a:r>
          </a:p>
          <a:p>
            <a:pPr marL="557213" lvl="1" indent="-214313" algn="just" defTabSz="685800">
              <a:buFont typeface="Arial" panose="020B0604020202020204" pitchFamily="34" charset="0"/>
              <a:buChar char="•"/>
              <a:defRPr/>
            </a:pPr>
            <a:r>
              <a:rPr lang="fr-FR" sz="1125" dirty="0">
                <a:solidFill>
                  <a:prstClr val="white"/>
                </a:solidFill>
                <a:latin typeface="Montserrat" pitchFamily="2" charset="77"/>
              </a:rPr>
              <a:t>Lancement du Coral </a:t>
            </a:r>
            <a:r>
              <a:rPr lang="fr-FR" sz="1125" dirty="0" err="1">
                <a:solidFill>
                  <a:prstClr val="white"/>
                </a:solidFill>
                <a:latin typeface="Montserrat" pitchFamily="2" charset="77"/>
              </a:rPr>
              <a:t>Reef</a:t>
            </a:r>
            <a:r>
              <a:rPr lang="fr-FR" sz="1125" dirty="0">
                <a:solidFill>
                  <a:prstClr val="white"/>
                </a:solidFill>
                <a:latin typeface="Montserrat" pitchFamily="2" charset="77"/>
              </a:rPr>
              <a:t> </a:t>
            </a:r>
            <a:r>
              <a:rPr lang="fr-FR" sz="1125" dirty="0" err="1">
                <a:solidFill>
                  <a:prstClr val="white"/>
                </a:solidFill>
                <a:latin typeface="Montserrat" pitchFamily="2" charset="77"/>
              </a:rPr>
              <a:t>Breakthrough</a:t>
            </a:r>
            <a:endParaRPr lang="fr-FR" sz="1125" dirty="0">
              <a:solidFill>
                <a:prstClr val="white"/>
              </a:solidFill>
              <a:latin typeface="Montserrat" pitchFamily="2" charset="77"/>
            </a:endParaRPr>
          </a:p>
          <a:p>
            <a:pPr marL="557213" lvl="1" indent="-214313" algn="just" defTabSz="685800">
              <a:buFont typeface="Arial" panose="020B0604020202020204" pitchFamily="34" charset="0"/>
              <a:buChar char="•"/>
              <a:defRPr/>
            </a:pPr>
            <a:r>
              <a:rPr lang="fr-FR" sz="1125" dirty="0">
                <a:solidFill>
                  <a:prstClr val="white"/>
                </a:solidFill>
                <a:latin typeface="Montserrat" pitchFamily="2" charset="77"/>
              </a:rPr>
              <a:t>Discussions sur le prochain rapport mondial du GCRMN</a:t>
            </a:r>
          </a:p>
          <a:p>
            <a:pPr marL="557213" lvl="1" indent="-214313" algn="just" defTabSz="685800">
              <a:buFont typeface="Arial" panose="020B0604020202020204" pitchFamily="34" charset="0"/>
              <a:buChar char="•"/>
              <a:defRPr/>
            </a:pPr>
            <a:r>
              <a:rPr lang="fr-FR" sz="1125" dirty="0">
                <a:solidFill>
                  <a:prstClr val="white"/>
                </a:solidFill>
                <a:latin typeface="Montserrat" pitchFamily="2" charset="77"/>
              </a:rPr>
              <a:t>Réflexions sur les jeunes et leur inclusion dans les futures actions de l'ICRI et les efforts mondiaux</a:t>
            </a:r>
          </a:p>
          <a:p>
            <a:pPr marL="557213" lvl="1" indent="-214313" algn="just" defTabSz="685800">
              <a:buFont typeface="Arial" panose="020B0604020202020204" pitchFamily="34" charset="0"/>
              <a:buChar char="•"/>
              <a:defRPr/>
            </a:pPr>
            <a:r>
              <a:rPr lang="fr-FR" sz="1125" dirty="0">
                <a:solidFill>
                  <a:prstClr val="white"/>
                </a:solidFill>
                <a:latin typeface="Montserrat" pitchFamily="2" charset="77"/>
              </a:rPr>
              <a:t>Création d'un nouveau comité ad hoc sur l'intégration des récifs coralliens dans les « Stratégies et plans d'action nationaux pour la biodiversité (SPANB) »</a:t>
            </a:r>
          </a:p>
          <a:p>
            <a:pPr marL="557213" lvl="1" indent="-214313" algn="just" defTabSz="685800">
              <a:buFont typeface="Arial" panose="020B0604020202020204" pitchFamily="34" charset="0"/>
              <a:buChar char="•"/>
              <a:defRPr/>
            </a:pPr>
            <a:r>
              <a:rPr lang="fr-FR" sz="1125" dirty="0">
                <a:solidFill>
                  <a:prstClr val="white"/>
                </a:solidFill>
                <a:latin typeface="Montserrat" pitchFamily="2" charset="77"/>
              </a:rPr>
              <a:t>Extension du comité ad hoc pour la restauration et l'adaptation des récifs coralliens avec de nouveaux termes de référence</a:t>
            </a:r>
          </a:p>
          <a:p>
            <a:pPr defTabSz="685800">
              <a:lnSpc>
                <a:spcPts val="1400"/>
              </a:lnSpc>
              <a:defRPr/>
            </a:pPr>
            <a:endParaRPr lang="fr-FR" sz="1000" spc="100"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a:p>
            <a:pPr defTabSz="685800">
              <a:lnSpc>
                <a:spcPts val="1400"/>
              </a:lnSpc>
              <a:defRPr/>
            </a:pPr>
            <a:endParaRPr lang="fr-FR" sz="1000" spc="100"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a:p>
            <a:pPr defTabSz="685800">
              <a:lnSpc>
                <a:spcPts val="1400"/>
              </a:lnSpc>
              <a:defRPr/>
            </a:pPr>
            <a:endParaRPr lang="fr-FR" sz="1000" spc="100"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a:p>
            <a:pPr defTabSz="685800">
              <a:lnSpc>
                <a:spcPts val="1400"/>
              </a:lnSpc>
              <a:defRPr/>
            </a:pPr>
            <a:endParaRPr lang="fr-FR" sz="1000" spc="100"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a:p>
            <a:pPr defTabSz="685800">
              <a:lnSpc>
                <a:spcPts val="1400"/>
              </a:lnSpc>
              <a:defRPr/>
            </a:pPr>
            <a:endParaRPr lang="fr-FR" sz="1000" spc="100"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a:p>
            <a:pPr defTabSz="685800">
              <a:lnSpc>
                <a:spcPts val="1400"/>
              </a:lnSpc>
              <a:defRPr/>
            </a:pPr>
            <a:endParaRPr lang="fr-FR" sz="1000" spc="100"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a:p>
            <a:pPr defTabSz="685800">
              <a:lnSpc>
                <a:spcPts val="1400"/>
              </a:lnSpc>
              <a:defRPr/>
            </a:pPr>
            <a:endParaRPr lang="fr-FR" sz="1000" spc="100"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a:p>
            <a:pPr defTabSz="685800">
              <a:lnSpc>
                <a:spcPts val="1400"/>
              </a:lnSpc>
              <a:defRPr/>
            </a:pPr>
            <a:endParaRPr lang="fr-FR" sz="1000" spc="100"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a:p>
            <a:pPr defTabSz="685800">
              <a:lnSpc>
                <a:spcPts val="1400"/>
              </a:lnSpc>
              <a:defRPr/>
            </a:pPr>
            <a:endParaRPr lang="fr-FR" sz="1000" spc="100"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a:p>
            <a:pPr defTabSz="685800">
              <a:lnSpc>
                <a:spcPts val="1400"/>
              </a:lnSpc>
              <a:defRPr/>
            </a:pPr>
            <a:endParaRPr lang="fr-FR" sz="1000" spc="100"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9222" name="TextBox 31">
            <a:extLst>
              <a:ext uri="{FF2B5EF4-FFF2-40B4-BE49-F238E27FC236}">
                <a16:creationId xmlns:a16="http://schemas.microsoft.com/office/drawing/2014/main" id="{76381F88-BC98-4026-B45C-C196D783F997}"/>
              </a:ext>
            </a:extLst>
          </p:cNvPr>
          <p:cNvSpPr txBox="1">
            <a:spLocks noChangeArrowheads="1"/>
          </p:cNvSpPr>
          <p:nvPr/>
        </p:nvSpPr>
        <p:spPr bwMode="auto">
          <a:xfrm>
            <a:off x="4962525" y="5367337"/>
            <a:ext cx="1190625" cy="2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lnSpc>
                <a:spcPts val="2100"/>
              </a:lnSpc>
              <a:spcBef>
                <a:spcPct val="0"/>
              </a:spcBef>
              <a:spcAft>
                <a:spcPct val="0"/>
              </a:spcAft>
            </a:pPr>
            <a:r>
              <a:rPr lang="en-US" altLang="fr-FR" sz="1500">
                <a:solidFill>
                  <a:srgbClr val="FFFFFF"/>
                </a:solidFill>
                <a:latin typeface="Mont Thin"/>
              </a:rPr>
              <a:t>#FORCORAL</a:t>
            </a:r>
          </a:p>
        </p:txBody>
      </p:sp>
      <p:pic>
        <p:nvPicPr>
          <p:cNvPr id="9223" name="Picture 19" descr="A group of people posing for a photo&#10;&#10;Description automatically generated">
            <a:extLst>
              <a:ext uri="{FF2B5EF4-FFF2-40B4-BE49-F238E27FC236}">
                <a16:creationId xmlns:a16="http://schemas.microsoft.com/office/drawing/2014/main" id="{AECB0888-9155-4990-8C95-804D0EE3F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022" y="4313635"/>
            <a:ext cx="4123134" cy="163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5" name="Group 2">
            <a:extLst>
              <a:ext uri="{FF2B5EF4-FFF2-40B4-BE49-F238E27FC236}">
                <a16:creationId xmlns:a16="http://schemas.microsoft.com/office/drawing/2014/main" id="{22EF6273-08B3-45CD-8D18-110536190DA4}"/>
              </a:ext>
            </a:extLst>
          </p:cNvPr>
          <p:cNvGrpSpPr>
            <a:grpSpLocks/>
          </p:cNvGrpSpPr>
          <p:nvPr/>
        </p:nvGrpSpPr>
        <p:grpSpPr bwMode="auto">
          <a:xfrm>
            <a:off x="514350" y="1371600"/>
            <a:ext cx="9276160" cy="4114800"/>
            <a:chOff x="0" y="0"/>
            <a:chExt cx="4886365" cy="2167467"/>
          </a:xfrm>
        </p:grpSpPr>
        <p:sp>
          <p:nvSpPr>
            <p:cNvPr id="11277" name="Freeform 3">
              <a:extLst>
                <a:ext uri="{FF2B5EF4-FFF2-40B4-BE49-F238E27FC236}">
                  <a16:creationId xmlns:a16="http://schemas.microsoft.com/office/drawing/2014/main" id="{708C4162-D743-4A37-A555-316774F406A2}"/>
                </a:ext>
              </a:extLst>
            </p:cNvPr>
            <p:cNvSpPr>
              <a:spLocks/>
            </p:cNvSpPr>
            <p:nvPr/>
          </p:nvSpPr>
          <p:spPr bwMode="auto">
            <a:xfrm>
              <a:off x="0" y="0"/>
              <a:ext cx="4886365" cy="2167467"/>
            </a:xfrm>
            <a:custGeom>
              <a:avLst/>
              <a:gdLst>
                <a:gd name="T0" fmla="*/ 0 w 4886365"/>
                <a:gd name="T1" fmla="*/ 0 h 2167467"/>
                <a:gd name="T2" fmla="*/ 4886365 w 4886365"/>
                <a:gd name="T3" fmla="*/ 0 h 2167467"/>
                <a:gd name="T4" fmla="*/ 4886365 w 4886365"/>
                <a:gd name="T5" fmla="*/ 2167467 h 2167467"/>
                <a:gd name="T6" fmla="*/ 0 w 4886365"/>
                <a:gd name="T7" fmla="*/ 2167467 h 2167467"/>
                <a:gd name="T8" fmla="*/ 0 w 4886365"/>
                <a:gd name="T9" fmla="*/ 0 h 2167467"/>
              </a:gdLst>
              <a:ahLst/>
              <a:cxnLst>
                <a:cxn ang="0">
                  <a:pos x="T0" y="T1"/>
                </a:cxn>
                <a:cxn ang="0">
                  <a:pos x="T2" y="T3"/>
                </a:cxn>
                <a:cxn ang="0">
                  <a:pos x="T4" y="T5"/>
                </a:cxn>
                <a:cxn ang="0">
                  <a:pos x="T6" y="T7"/>
                </a:cxn>
                <a:cxn ang="0">
                  <a:pos x="T8" y="T9"/>
                </a:cxn>
              </a:cxnLst>
              <a:rect l="0" t="0" r="r" b="b"/>
              <a:pathLst>
                <a:path w="4886365" h="2167467">
                  <a:moveTo>
                    <a:pt x="0" y="0"/>
                  </a:moveTo>
                  <a:lnTo>
                    <a:pt x="4886365" y="0"/>
                  </a:lnTo>
                  <a:lnTo>
                    <a:pt x="4886365" y="2167467"/>
                  </a:lnTo>
                  <a:lnTo>
                    <a:pt x="0" y="2167467"/>
                  </a:lnTo>
                  <a:lnTo>
                    <a:pt x="0" y="0"/>
                  </a:lnTo>
                  <a:close/>
                </a:path>
              </a:pathLst>
            </a:custGeom>
            <a:solidFill>
              <a:srgbClr val="0B46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sp>
          <p:nvSpPr>
            <p:cNvPr id="11278" name="TextBox 4">
              <a:extLst>
                <a:ext uri="{FF2B5EF4-FFF2-40B4-BE49-F238E27FC236}">
                  <a16:creationId xmlns:a16="http://schemas.microsoft.com/office/drawing/2014/main" id="{087E700C-ECB8-4F43-A855-80701CFE78F7}"/>
                </a:ext>
              </a:extLst>
            </p:cNvPr>
            <p:cNvSpPr txBox="1">
              <a:spLocks noChangeArrowheads="1"/>
            </p:cNvSpPr>
            <p:nvPr/>
          </p:nvSpPr>
          <p:spPr bwMode="auto">
            <a:xfrm>
              <a:off x="0" y="-57150"/>
              <a:ext cx="8128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lnSpc>
                  <a:spcPts val="1331"/>
                </a:lnSpc>
                <a:spcBef>
                  <a:spcPct val="0"/>
                </a:spcBef>
                <a:spcAft>
                  <a:spcPct val="0"/>
                </a:spcAft>
              </a:pPr>
              <a:endParaRPr lang="fr-FR" altLang="fr-FR" sz="900">
                <a:solidFill>
                  <a:srgbClr val="000000"/>
                </a:solidFill>
              </a:endParaRPr>
            </a:p>
          </p:txBody>
        </p:sp>
      </p:grpSp>
      <p:grpSp>
        <p:nvGrpSpPr>
          <p:cNvPr id="11266" name="Group 8">
            <a:extLst>
              <a:ext uri="{FF2B5EF4-FFF2-40B4-BE49-F238E27FC236}">
                <a16:creationId xmlns:a16="http://schemas.microsoft.com/office/drawing/2014/main" id="{87E8D29E-17A2-4947-987C-F77CF0E56BC0}"/>
              </a:ext>
            </a:extLst>
          </p:cNvPr>
          <p:cNvGrpSpPr>
            <a:grpSpLocks noChangeAspect="1"/>
          </p:cNvGrpSpPr>
          <p:nvPr/>
        </p:nvGrpSpPr>
        <p:grpSpPr bwMode="auto">
          <a:xfrm rot="10800000">
            <a:off x="7804548" y="652463"/>
            <a:ext cx="3225403" cy="5041106"/>
            <a:chOff x="0" y="0"/>
            <a:chExt cx="4064000" cy="6350000"/>
          </a:xfrm>
        </p:grpSpPr>
        <p:sp>
          <p:nvSpPr>
            <p:cNvPr id="11276" name="Freeform 9">
              <a:extLst>
                <a:ext uri="{FF2B5EF4-FFF2-40B4-BE49-F238E27FC236}">
                  <a16:creationId xmlns:a16="http://schemas.microsoft.com/office/drawing/2014/main" id="{99368087-1B50-4289-AEF7-85D51828BDB5}"/>
                </a:ext>
              </a:extLst>
            </p:cNvPr>
            <p:cNvSpPr>
              <a:spLocks/>
            </p:cNvSpPr>
            <p:nvPr/>
          </p:nvSpPr>
          <p:spPr bwMode="auto">
            <a:xfrm>
              <a:off x="92837" y="0"/>
              <a:ext cx="3878326" cy="6350000"/>
            </a:xfrm>
            <a:custGeom>
              <a:avLst/>
              <a:gdLst>
                <a:gd name="T0" fmla="*/ 1939163 w 3878326"/>
                <a:gd name="T1" fmla="*/ 0 h 6350000"/>
                <a:gd name="T2" fmla="*/ 0 w 3878326"/>
                <a:gd name="T3" fmla="*/ 6350000 h 6350000"/>
                <a:gd name="T4" fmla="*/ 3878326 w 3878326"/>
                <a:gd name="T5" fmla="*/ 6350000 h 6350000"/>
                <a:gd name="T6" fmla="*/ 1939163 w 3878326"/>
                <a:gd name="T7" fmla="*/ 0 h 6350000"/>
              </a:gdLst>
              <a:ahLst/>
              <a:cxnLst>
                <a:cxn ang="0">
                  <a:pos x="T0" y="T1"/>
                </a:cxn>
                <a:cxn ang="0">
                  <a:pos x="T2" y="T3"/>
                </a:cxn>
                <a:cxn ang="0">
                  <a:pos x="T4" y="T5"/>
                </a:cxn>
                <a:cxn ang="0">
                  <a:pos x="T6" y="T7"/>
                </a:cxn>
              </a:cxnLst>
              <a:rect l="0" t="0" r="r" b="b"/>
              <a:pathLst>
                <a:path w="3878326" h="6350000">
                  <a:moveTo>
                    <a:pt x="1939163" y="0"/>
                  </a:moveTo>
                  <a:lnTo>
                    <a:pt x="0" y="6350000"/>
                  </a:lnTo>
                  <a:lnTo>
                    <a:pt x="3878326" y="6350000"/>
                  </a:lnTo>
                  <a:lnTo>
                    <a:pt x="1939163"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grpSp>
      <p:pic>
        <p:nvPicPr>
          <p:cNvPr id="51" name="Picture 50" descr="A qr code with a black background&#10;&#10;Description automatically generated">
            <a:extLst>
              <a:ext uri="{FF2B5EF4-FFF2-40B4-BE49-F238E27FC236}">
                <a16:creationId xmlns:a16="http://schemas.microsoft.com/office/drawing/2014/main" id="{61BC6012-A6F2-4E62-BAD0-070FE3EE01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1850" y="4133850"/>
            <a:ext cx="215265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oster of a coral reef&#10;&#10;Description automatically generated">
            <a:extLst>
              <a:ext uri="{FF2B5EF4-FFF2-40B4-BE49-F238E27FC236}">
                <a16:creationId xmlns:a16="http://schemas.microsoft.com/office/drawing/2014/main" id="{4ED380AA-BCE4-45DD-B4EC-F75DE3043B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575" y="647700"/>
            <a:ext cx="4200525" cy="5153025"/>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19" descr="A logo with a fish and coral&#10;&#10;Description automatically generated">
            <a:extLst>
              <a:ext uri="{FF2B5EF4-FFF2-40B4-BE49-F238E27FC236}">
                <a16:creationId xmlns:a16="http://schemas.microsoft.com/office/drawing/2014/main" id="{23C597BC-8692-41A4-82D5-FD4EF1EDE8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9923" y="5566172"/>
            <a:ext cx="701278" cy="39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0" descr="A logo with a crown&#10;&#10;Description automatically generated">
            <a:extLst>
              <a:ext uri="{FF2B5EF4-FFF2-40B4-BE49-F238E27FC236}">
                <a16:creationId xmlns:a16="http://schemas.microsoft.com/office/drawing/2014/main" id="{164AF980-26F4-4AC8-A875-CE9E2B2446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7963" y="5609035"/>
            <a:ext cx="1422797" cy="30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21" descr="A purple circle with pink text&#10;&#10;Description automatically generated">
            <a:extLst>
              <a:ext uri="{FF2B5EF4-FFF2-40B4-BE49-F238E27FC236}">
                <a16:creationId xmlns:a16="http://schemas.microsoft.com/office/drawing/2014/main" id="{29E803DC-6A2D-4671-8A1C-B4A38AF15C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7406" y="5579269"/>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39" descr="A blue and black logo&#10;&#10;Description automatically generated">
            <a:extLst>
              <a:ext uri="{FF2B5EF4-FFF2-40B4-BE49-F238E27FC236}">
                <a16:creationId xmlns:a16="http://schemas.microsoft.com/office/drawing/2014/main" id="{C55F40C9-6DF5-4C04-A09E-D29662057D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878" y="5597129"/>
            <a:ext cx="985838" cy="33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41" descr="A black background with a blue and yellow shield and crown&#10;&#10;Description automatically generated">
            <a:extLst>
              <a:ext uri="{FF2B5EF4-FFF2-40B4-BE49-F238E27FC236}">
                <a16:creationId xmlns:a16="http://schemas.microsoft.com/office/drawing/2014/main" id="{D0B5219A-18DB-43A9-9F1A-5FA1301EBC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98157" y="5591175"/>
            <a:ext cx="176093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9643A0C-866B-446E-A6E8-E85700530346}"/>
              </a:ext>
            </a:extLst>
          </p:cNvPr>
          <p:cNvSpPr txBox="1"/>
          <p:nvPr/>
        </p:nvSpPr>
        <p:spPr>
          <a:xfrm>
            <a:off x="3554016" y="1881188"/>
            <a:ext cx="4606528" cy="3624069"/>
          </a:xfrm>
          <a:prstGeom prst="rect">
            <a:avLst/>
          </a:prstGeom>
          <a:noFill/>
        </p:spPr>
        <p:txBody>
          <a:bodyPr>
            <a:spAutoFit/>
          </a:bodyPr>
          <a:lstStyle/>
          <a:p>
            <a:pPr algn="just" defTabSz="685800">
              <a:defRPr/>
            </a:pPr>
            <a:r>
              <a:rPr lang="fr-FR" sz="1350" b="1" dirty="0">
                <a:solidFill>
                  <a:srgbClr val="15B9ED"/>
                </a:solidFill>
                <a:latin typeface="Montserrat" pitchFamily="2" charset="77"/>
              </a:rPr>
              <a:t>Un appel urgent à la protection de 25 % de nos océans </a:t>
            </a:r>
          </a:p>
          <a:p>
            <a:pPr algn="just" defTabSz="685800">
              <a:defRPr/>
            </a:pPr>
            <a:endParaRPr lang="fr-FR" sz="1350" dirty="0">
              <a:solidFill>
                <a:prstClr val="white"/>
              </a:solidFill>
              <a:latin typeface="Montserrat" pitchFamily="2" charset="77"/>
            </a:endParaRPr>
          </a:p>
          <a:p>
            <a:pPr algn="just" defTabSz="685800">
              <a:defRPr/>
            </a:pPr>
            <a:r>
              <a:rPr lang="fr-FR" sz="1350" dirty="0">
                <a:solidFill>
                  <a:prstClr val="white"/>
                </a:solidFill>
                <a:latin typeface="Montserrat" pitchFamily="2" charset="77"/>
              </a:rPr>
              <a:t>Le Coral </a:t>
            </a:r>
            <a:r>
              <a:rPr lang="fr-FR" sz="1350" dirty="0" err="1">
                <a:solidFill>
                  <a:prstClr val="white"/>
                </a:solidFill>
                <a:latin typeface="Montserrat" pitchFamily="2" charset="77"/>
              </a:rPr>
              <a:t>Reef</a:t>
            </a:r>
            <a:r>
              <a:rPr lang="fr-FR" sz="1350" dirty="0">
                <a:solidFill>
                  <a:prstClr val="white"/>
                </a:solidFill>
                <a:latin typeface="Montserrat" pitchFamily="2" charset="77"/>
              </a:rPr>
              <a:t> </a:t>
            </a:r>
            <a:r>
              <a:rPr lang="fr-FR" sz="1350" dirty="0" err="1">
                <a:solidFill>
                  <a:prstClr val="white"/>
                </a:solidFill>
                <a:latin typeface="Montserrat" pitchFamily="2" charset="77"/>
              </a:rPr>
              <a:t>Breakthrough</a:t>
            </a:r>
            <a:r>
              <a:rPr lang="fr-FR" sz="1350" dirty="0">
                <a:solidFill>
                  <a:prstClr val="white"/>
                </a:solidFill>
                <a:latin typeface="Montserrat" pitchFamily="2" charset="77"/>
              </a:rPr>
              <a:t> vise à assurer l’avenir d’au moins 125 000 km2 de récifs coralliens, tropicaux et peu profonds, grâce à plusieurs investissements d’au moins 12 milliards de dollars, afin de soutenir la résilience de plus d’un demi- milliard de personnes à l’échelle mondiale d’ici 2030.</a:t>
            </a:r>
          </a:p>
          <a:p>
            <a:pPr marL="214313" indent="-214313" defTabSz="685800">
              <a:buFont typeface="Arial" panose="020B0604020202020204" pitchFamily="34" charset="0"/>
              <a:buChar char="•"/>
              <a:defRPr/>
            </a:pPr>
            <a:r>
              <a:rPr lang="fr-FR" sz="1350" dirty="0">
                <a:solidFill>
                  <a:srgbClr val="15B9ED"/>
                </a:solidFill>
                <a:latin typeface="Montserrat" pitchFamily="2" charset="77"/>
              </a:rPr>
              <a:t>Mesure 1: </a:t>
            </a:r>
            <a:r>
              <a:rPr lang="fr-FR" sz="1350" dirty="0">
                <a:solidFill>
                  <a:prstClr val="white"/>
                </a:solidFill>
                <a:latin typeface="Montserrat" pitchFamily="2" charset="77"/>
              </a:rPr>
              <a:t>Stopper les menaces </a:t>
            </a:r>
          </a:p>
          <a:p>
            <a:pPr marL="214313" indent="-214313" defTabSz="685800">
              <a:buFont typeface="Arial" panose="020B0604020202020204" pitchFamily="34" charset="0"/>
              <a:buChar char="•"/>
              <a:defRPr/>
            </a:pPr>
            <a:r>
              <a:rPr lang="fr-FR" sz="1350" dirty="0">
                <a:solidFill>
                  <a:srgbClr val="15B9ED"/>
                </a:solidFill>
                <a:latin typeface="Montserrat" pitchFamily="2" charset="77"/>
              </a:rPr>
              <a:t>Mesure 2: </a:t>
            </a:r>
            <a:r>
              <a:rPr lang="fr-FR" sz="1350" dirty="0">
                <a:solidFill>
                  <a:prstClr val="white"/>
                </a:solidFill>
                <a:latin typeface="Montserrat" pitchFamily="2" charset="77"/>
              </a:rPr>
              <a:t>Doubler la surface des récifs coralliens sous protection </a:t>
            </a:r>
          </a:p>
          <a:p>
            <a:pPr marL="214313" indent="-214313" defTabSz="685800">
              <a:buFont typeface="Arial" panose="020B0604020202020204" pitchFamily="34" charset="0"/>
              <a:buChar char="•"/>
              <a:defRPr/>
            </a:pPr>
            <a:r>
              <a:rPr lang="fr-FR" sz="1350" dirty="0">
                <a:solidFill>
                  <a:srgbClr val="15B9ED"/>
                </a:solidFill>
                <a:latin typeface="Montserrat" pitchFamily="2" charset="77"/>
              </a:rPr>
              <a:t>Mesure 3: </a:t>
            </a:r>
            <a:r>
              <a:rPr lang="fr-FR" sz="1350" dirty="0">
                <a:solidFill>
                  <a:prstClr val="white"/>
                </a:solidFill>
                <a:latin typeface="Montserrat" pitchFamily="2" charset="77"/>
              </a:rPr>
              <a:t>Accélérer la restauration </a:t>
            </a:r>
          </a:p>
          <a:p>
            <a:pPr marL="214313" indent="-214313" defTabSz="685800">
              <a:buFont typeface="Arial" panose="020B0604020202020204" pitchFamily="34" charset="0"/>
              <a:buChar char="•"/>
              <a:defRPr/>
            </a:pPr>
            <a:r>
              <a:rPr lang="fr-FR" sz="1350" dirty="0">
                <a:solidFill>
                  <a:srgbClr val="15B9ED"/>
                </a:solidFill>
                <a:latin typeface="Montserrat" pitchFamily="2" charset="77"/>
              </a:rPr>
              <a:t>Mesure 4: </a:t>
            </a:r>
            <a:r>
              <a:rPr lang="fr-FR" sz="1350" dirty="0">
                <a:solidFill>
                  <a:prstClr val="white"/>
                </a:solidFill>
                <a:latin typeface="Montserrat" pitchFamily="2" charset="77"/>
              </a:rPr>
              <a:t>Garantir les investissements</a:t>
            </a:r>
          </a:p>
          <a:p>
            <a:pPr defTabSz="685800">
              <a:defRPr/>
            </a:pPr>
            <a:endParaRPr lang="fr-FR" sz="1350" dirty="0">
              <a:solidFill>
                <a:prstClr val="white"/>
              </a:solidFill>
              <a:latin typeface="Montserrat" pitchFamily="2" charset="77"/>
            </a:endParaRPr>
          </a:p>
          <a:p>
            <a:pPr defTabSz="685800">
              <a:defRPr/>
            </a:pPr>
            <a:r>
              <a:rPr lang="fr-FR" sz="1350" dirty="0" err="1">
                <a:solidFill>
                  <a:prstClr val="white"/>
                </a:solidFill>
                <a:latin typeface="Montserrat" pitchFamily="2" charset="77"/>
              </a:rPr>
              <a:t>www.coralbreakthrough.org</a:t>
            </a:r>
            <a:endParaRPr lang="fr-FR" sz="1350" dirty="0">
              <a:solidFill>
                <a:prstClr val="white"/>
              </a:solidFill>
              <a:latin typeface="Montserrat" pitchFamily="2" charset="77"/>
            </a:endParaRPr>
          </a:p>
        </p:txBody>
      </p:sp>
      <p:sp>
        <p:nvSpPr>
          <p:cNvPr id="10" name="TextBox 9">
            <a:extLst>
              <a:ext uri="{FF2B5EF4-FFF2-40B4-BE49-F238E27FC236}">
                <a16:creationId xmlns:a16="http://schemas.microsoft.com/office/drawing/2014/main" id="{1EB69961-9DCB-431B-99EC-C4AA2BB53458}"/>
              </a:ext>
            </a:extLst>
          </p:cNvPr>
          <p:cNvSpPr txBox="1"/>
          <p:nvPr/>
        </p:nvSpPr>
        <p:spPr>
          <a:xfrm>
            <a:off x="3046810" y="1421607"/>
            <a:ext cx="5680472" cy="429413"/>
          </a:xfrm>
          <a:prstGeom prst="rect">
            <a:avLst/>
          </a:prstGeom>
          <a:noFill/>
        </p:spPr>
        <p:txBody>
          <a:bodyPr>
            <a:spAutoFit/>
          </a:bodyPr>
          <a:lstStyle/>
          <a:p>
            <a:pPr defTabSz="685800">
              <a:lnSpc>
                <a:spcPts val="2800"/>
              </a:lnSpc>
              <a:defRPr/>
            </a:pPr>
            <a:r>
              <a:rPr lang="en-US" sz="2002" spc="202" dirty="0">
                <a:solidFill>
                  <a:srgbClr val="FFFFFF"/>
                </a:solidFill>
                <a:latin typeface="STIX Two Math"/>
              </a:rPr>
              <a:t>CORAL REEF BREAKTHROUGH</a:t>
            </a: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2">
            <a:extLst>
              <a:ext uri="{FF2B5EF4-FFF2-40B4-BE49-F238E27FC236}">
                <a16:creationId xmlns:a16="http://schemas.microsoft.com/office/drawing/2014/main" id="{9196F9E4-A4E2-443C-8C32-679A12680AE7}"/>
              </a:ext>
            </a:extLst>
          </p:cNvPr>
          <p:cNvGrpSpPr>
            <a:grpSpLocks/>
          </p:cNvGrpSpPr>
          <p:nvPr/>
        </p:nvGrpSpPr>
        <p:grpSpPr bwMode="auto">
          <a:xfrm>
            <a:off x="514350" y="1371600"/>
            <a:ext cx="9276160" cy="4114800"/>
            <a:chOff x="0" y="0"/>
            <a:chExt cx="4886365" cy="2167467"/>
          </a:xfrm>
        </p:grpSpPr>
        <p:sp>
          <p:nvSpPr>
            <p:cNvPr id="15406" name="Freeform 3">
              <a:extLst>
                <a:ext uri="{FF2B5EF4-FFF2-40B4-BE49-F238E27FC236}">
                  <a16:creationId xmlns:a16="http://schemas.microsoft.com/office/drawing/2014/main" id="{1E2D9A5E-9963-4A28-9339-F00074938521}"/>
                </a:ext>
              </a:extLst>
            </p:cNvPr>
            <p:cNvSpPr>
              <a:spLocks/>
            </p:cNvSpPr>
            <p:nvPr/>
          </p:nvSpPr>
          <p:spPr bwMode="auto">
            <a:xfrm>
              <a:off x="0" y="0"/>
              <a:ext cx="4886365" cy="2167467"/>
            </a:xfrm>
            <a:custGeom>
              <a:avLst/>
              <a:gdLst>
                <a:gd name="T0" fmla="*/ 0 w 4886365"/>
                <a:gd name="T1" fmla="*/ 0 h 2167467"/>
                <a:gd name="T2" fmla="*/ 4886365 w 4886365"/>
                <a:gd name="T3" fmla="*/ 0 h 2167467"/>
                <a:gd name="T4" fmla="*/ 4886365 w 4886365"/>
                <a:gd name="T5" fmla="*/ 2167467 h 2167467"/>
                <a:gd name="T6" fmla="*/ 0 w 4886365"/>
                <a:gd name="T7" fmla="*/ 2167467 h 2167467"/>
                <a:gd name="T8" fmla="*/ 0 w 4886365"/>
                <a:gd name="T9" fmla="*/ 0 h 2167467"/>
              </a:gdLst>
              <a:ahLst/>
              <a:cxnLst>
                <a:cxn ang="0">
                  <a:pos x="T0" y="T1"/>
                </a:cxn>
                <a:cxn ang="0">
                  <a:pos x="T2" y="T3"/>
                </a:cxn>
                <a:cxn ang="0">
                  <a:pos x="T4" y="T5"/>
                </a:cxn>
                <a:cxn ang="0">
                  <a:pos x="T6" y="T7"/>
                </a:cxn>
                <a:cxn ang="0">
                  <a:pos x="T8" y="T9"/>
                </a:cxn>
              </a:cxnLst>
              <a:rect l="0" t="0" r="r" b="b"/>
              <a:pathLst>
                <a:path w="4886365" h="2167467">
                  <a:moveTo>
                    <a:pt x="0" y="0"/>
                  </a:moveTo>
                  <a:lnTo>
                    <a:pt x="4886365" y="0"/>
                  </a:lnTo>
                  <a:lnTo>
                    <a:pt x="4886365" y="2167467"/>
                  </a:lnTo>
                  <a:lnTo>
                    <a:pt x="0" y="2167467"/>
                  </a:lnTo>
                  <a:lnTo>
                    <a:pt x="0" y="0"/>
                  </a:lnTo>
                  <a:close/>
                </a:path>
              </a:pathLst>
            </a:custGeom>
            <a:solidFill>
              <a:srgbClr val="0B46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sp>
          <p:nvSpPr>
            <p:cNvPr id="15407" name="TextBox 4">
              <a:extLst>
                <a:ext uri="{FF2B5EF4-FFF2-40B4-BE49-F238E27FC236}">
                  <a16:creationId xmlns:a16="http://schemas.microsoft.com/office/drawing/2014/main" id="{648DD46B-E173-478F-937A-1E54B1E5C861}"/>
                </a:ext>
              </a:extLst>
            </p:cNvPr>
            <p:cNvSpPr txBox="1">
              <a:spLocks noChangeArrowheads="1"/>
            </p:cNvSpPr>
            <p:nvPr/>
          </p:nvSpPr>
          <p:spPr bwMode="auto">
            <a:xfrm>
              <a:off x="0" y="-38100"/>
              <a:ext cx="8128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lnSpc>
                  <a:spcPts val="1331"/>
                </a:lnSpc>
                <a:spcBef>
                  <a:spcPct val="0"/>
                </a:spcBef>
                <a:spcAft>
                  <a:spcPct val="0"/>
                </a:spcAft>
              </a:pPr>
              <a:endParaRPr lang="fr-FR" altLang="fr-FR" sz="900">
                <a:solidFill>
                  <a:prstClr val="black"/>
                </a:solidFill>
              </a:endParaRPr>
            </a:p>
          </p:txBody>
        </p:sp>
      </p:grpSp>
      <p:sp>
        <p:nvSpPr>
          <p:cNvPr id="5" name="TextBox 5">
            <a:extLst>
              <a:ext uri="{FF2B5EF4-FFF2-40B4-BE49-F238E27FC236}">
                <a16:creationId xmlns:a16="http://schemas.microsoft.com/office/drawing/2014/main" id="{1E063573-E937-428A-8EE5-BCF9180F6667}"/>
              </a:ext>
            </a:extLst>
          </p:cNvPr>
          <p:cNvSpPr txBox="1"/>
          <p:nvPr/>
        </p:nvSpPr>
        <p:spPr>
          <a:xfrm>
            <a:off x="738188" y="1409701"/>
            <a:ext cx="6813947" cy="337015"/>
          </a:xfrm>
          <a:prstGeom prst="rect">
            <a:avLst/>
          </a:prstGeom>
        </p:spPr>
        <p:txBody>
          <a:bodyPr lIns="0" tIns="0" rIns="0" bIns="0">
            <a:spAutoFit/>
          </a:bodyPr>
          <a:lstStyle/>
          <a:p>
            <a:pPr defTabSz="685800">
              <a:lnSpc>
                <a:spcPts val="2800"/>
              </a:lnSpc>
              <a:defRPr/>
            </a:pPr>
            <a:r>
              <a:rPr lang="en-US" sz="2000" spc="202" dirty="0">
                <a:solidFill>
                  <a:srgbClr val="FFFFFF"/>
                </a:solidFill>
                <a:latin typeface="STIX Two Math"/>
              </a:rPr>
              <a:t>GLOBAL CORAL REEF MONITORING NETWORK</a:t>
            </a:r>
          </a:p>
        </p:txBody>
      </p:sp>
      <p:grpSp>
        <p:nvGrpSpPr>
          <p:cNvPr id="15363" name="Group 8">
            <a:extLst>
              <a:ext uri="{FF2B5EF4-FFF2-40B4-BE49-F238E27FC236}">
                <a16:creationId xmlns:a16="http://schemas.microsoft.com/office/drawing/2014/main" id="{50A1AC3E-9D2B-4408-B91F-239A75E10B24}"/>
              </a:ext>
            </a:extLst>
          </p:cNvPr>
          <p:cNvGrpSpPr>
            <a:grpSpLocks noChangeAspect="1"/>
          </p:cNvGrpSpPr>
          <p:nvPr/>
        </p:nvGrpSpPr>
        <p:grpSpPr bwMode="auto">
          <a:xfrm rot="10800000">
            <a:off x="7804548" y="652463"/>
            <a:ext cx="3225403" cy="5041106"/>
            <a:chOff x="0" y="0"/>
            <a:chExt cx="4064000" cy="6350000"/>
          </a:xfrm>
        </p:grpSpPr>
        <p:sp>
          <p:nvSpPr>
            <p:cNvPr id="15405" name="Freeform 9">
              <a:extLst>
                <a:ext uri="{FF2B5EF4-FFF2-40B4-BE49-F238E27FC236}">
                  <a16:creationId xmlns:a16="http://schemas.microsoft.com/office/drawing/2014/main" id="{DD3F7B3E-CC87-4BF1-9794-CEBA5FEDD67D}"/>
                </a:ext>
              </a:extLst>
            </p:cNvPr>
            <p:cNvSpPr>
              <a:spLocks/>
            </p:cNvSpPr>
            <p:nvPr/>
          </p:nvSpPr>
          <p:spPr bwMode="auto">
            <a:xfrm flipV="1">
              <a:off x="92837" y="0"/>
              <a:ext cx="3878326" cy="6350000"/>
            </a:xfrm>
            <a:custGeom>
              <a:avLst/>
              <a:gdLst>
                <a:gd name="T0" fmla="*/ 1939163 w 3878326"/>
                <a:gd name="T1" fmla="*/ 6350000 h 6350000"/>
                <a:gd name="T2" fmla="*/ 0 w 3878326"/>
                <a:gd name="T3" fmla="*/ 0 h 6350000"/>
                <a:gd name="T4" fmla="*/ 3878326 w 3878326"/>
                <a:gd name="T5" fmla="*/ 0 h 6350000"/>
                <a:gd name="T6" fmla="*/ 1939163 w 3878326"/>
                <a:gd name="T7" fmla="*/ 6350000 h 6350000"/>
              </a:gdLst>
              <a:ahLst/>
              <a:cxnLst>
                <a:cxn ang="0">
                  <a:pos x="T0" y="T1"/>
                </a:cxn>
                <a:cxn ang="0">
                  <a:pos x="T2" y="T3"/>
                </a:cxn>
                <a:cxn ang="0">
                  <a:pos x="T4" y="T5"/>
                </a:cxn>
                <a:cxn ang="0">
                  <a:pos x="T6" y="T7"/>
                </a:cxn>
              </a:cxnLst>
              <a:rect l="0" t="0" r="r" b="b"/>
              <a:pathLst>
                <a:path w="3878326" h="6350000">
                  <a:moveTo>
                    <a:pt x="1939163" y="6350000"/>
                  </a:moveTo>
                  <a:lnTo>
                    <a:pt x="0" y="0"/>
                  </a:lnTo>
                  <a:lnTo>
                    <a:pt x="3878326" y="0"/>
                  </a:lnTo>
                  <a:lnTo>
                    <a:pt x="1939163" y="635000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grpSp>
      <p:grpSp>
        <p:nvGrpSpPr>
          <p:cNvPr id="15364" name="Group 15">
            <a:extLst>
              <a:ext uri="{FF2B5EF4-FFF2-40B4-BE49-F238E27FC236}">
                <a16:creationId xmlns:a16="http://schemas.microsoft.com/office/drawing/2014/main" id="{D067600F-E7AB-4CE0-8BEC-3461304247A6}"/>
              </a:ext>
            </a:extLst>
          </p:cNvPr>
          <p:cNvGrpSpPr>
            <a:grpSpLocks/>
          </p:cNvGrpSpPr>
          <p:nvPr/>
        </p:nvGrpSpPr>
        <p:grpSpPr bwMode="auto">
          <a:xfrm>
            <a:off x="4929188" y="5338763"/>
            <a:ext cx="1256110" cy="295275"/>
            <a:chOff x="0" y="0"/>
            <a:chExt cx="661529" cy="156104"/>
          </a:xfrm>
        </p:grpSpPr>
        <p:sp>
          <p:nvSpPr>
            <p:cNvPr id="15403" name="Freeform 16">
              <a:extLst>
                <a:ext uri="{FF2B5EF4-FFF2-40B4-BE49-F238E27FC236}">
                  <a16:creationId xmlns:a16="http://schemas.microsoft.com/office/drawing/2014/main" id="{E4A32A18-B671-4AE8-BCEF-2104A53E6ACA}"/>
                </a:ext>
              </a:extLst>
            </p:cNvPr>
            <p:cNvSpPr>
              <a:spLocks/>
            </p:cNvSpPr>
            <p:nvPr/>
          </p:nvSpPr>
          <p:spPr bwMode="auto">
            <a:xfrm>
              <a:off x="0" y="0"/>
              <a:ext cx="661529" cy="156104"/>
            </a:xfrm>
            <a:custGeom>
              <a:avLst/>
              <a:gdLst>
                <a:gd name="T0" fmla="*/ 0 w 661529"/>
                <a:gd name="T1" fmla="*/ 0 h 156104"/>
                <a:gd name="T2" fmla="*/ 661529 w 661529"/>
                <a:gd name="T3" fmla="*/ 0 h 156104"/>
                <a:gd name="T4" fmla="*/ 661529 w 661529"/>
                <a:gd name="T5" fmla="*/ 156104 h 156104"/>
                <a:gd name="T6" fmla="*/ 0 w 661529"/>
                <a:gd name="T7" fmla="*/ 156104 h 156104"/>
                <a:gd name="T8" fmla="*/ 0 w 661529"/>
                <a:gd name="T9" fmla="*/ 0 h 156104"/>
              </a:gdLst>
              <a:ahLst/>
              <a:cxnLst>
                <a:cxn ang="0">
                  <a:pos x="T0" y="T1"/>
                </a:cxn>
                <a:cxn ang="0">
                  <a:pos x="T2" y="T3"/>
                </a:cxn>
                <a:cxn ang="0">
                  <a:pos x="T4" y="T5"/>
                </a:cxn>
                <a:cxn ang="0">
                  <a:pos x="T6" y="T7"/>
                </a:cxn>
                <a:cxn ang="0">
                  <a:pos x="T8" y="T9"/>
                </a:cxn>
              </a:cxnLst>
              <a:rect l="0" t="0" r="r" b="b"/>
              <a:pathLst>
                <a:path w="661529" h="156104">
                  <a:moveTo>
                    <a:pt x="0" y="0"/>
                  </a:moveTo>
                  <a:lnTo>
                    <a:pt x="661529" y="0"/>
                  </a:lnTo>
                  <a:lnTo>
                    <a:pt x="661529" y="156104"/>
                  </a:lnTo>
                  <a:lnTo>
                    <a:pt x="0" y="156104"/>
                  </a:lnTo>
                  <a:lnTo>
                    <a:pt x="0" y="0"/>
                  </a:lnTo>
                  <a:close/>
                </a:path>
              </a:pathLst>
            </a:custGeom>
            <a:solidFill>
              <a:srgbClr val="FF83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fr-FR" sz="1350">
                <a:solidFill>
                  <a:prstClr val="black"/>
                </a:solidFill>
                <a:latin typeface="Calibri" panose="020F0502020204030204" pitchFamily="34" charset="0"/>
              </a:endParaRPr>
            </a:p>
          </p:txBody>
        </p:sp>
        <p:sp>
          <p:nvSpPr>
            <p:cNvPr id="15404" name="TextBox 17">
              <a:extLst>
                <a:ext uri="{FF2B5EF4-FFF2-40B4-BE49-F238E27FC236}">
                  <a16:creationId xmlns:a16="http://schemas.microsoft.com/office/drawing/2014/main" id="{6F08A177-EB6A-40B1-A311-553E546FF851}"/>
                </a:ext>
              </a:extLst>
            </p:cNvPr>
            <p:cNvSpPr txBox="1">
              <a:spLocks noChangeArrowheads="1"/>
            </p:cNvSpPr>
            <p:nvPr/>
          </p:nvSpPr>
          <p:spPr bwMode="auto">
            <a:xfrm>
              <a:off x="0" y="-47625"/>
              <a:ext cx="8128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lnSpc>
                  <a:spcPts val="1397"/>
                </a:lnSpc>
                <a:spcBef>
                  <a:spcPct val="0"/>
                </a:spcBef>
                <a:spcAft>
                  <a:spcPct val="0"/>
                </a:spcAft>
              </a:pPr>
              <a:endParaRPr lang="fr-FR" altLang="fr-FR" sz="900">
                <a:solidFill>
                  <a:prstClr val="black"/>
                </a:solidFill>
              </a:endParaRPr>
            </a:p>
          </p:txBody>
        </p:sp>
      </p:grpSp>
      <p:sp>
        <p:nvSpPr>
          <p:cNvPr id="15365" name="TextBox 31">
            <a:extLst>
              <a:ext uri="{FF2B5EF4-FFF2-40B4-BE49-F238E27FC236}">
                <a16:creationId xmlns:a16="http://schemas.microsoft.com/office/drawing/2014/main" id="{74118C92-093B-4561-9BDE-194E86FC35EF}"/>
              </a:ext>
            </a:extLst>
          </p:cNvPr>
          <p:cNvSpPr txBox="1">
            <a:spLocks noChangeArrowheads="1"/>
          </p:cNvSpPr>
          <p:nvPr/>
        </p:nvSpPr>
        <p:spPr bwMode="auto">
          <a:xfrm>
            <a:off x="4962525" y="5367337"/>
            <a:ext cx="1190625" cy="2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lnSpc>
                <a:spcPts val="2100"/>
              </a:lnSpc>
              <a:spcBef>
                <a:spcPct val="0"/>
              </a:spcBef>
              <a:spcAft>
                <a:spcPct val="0"/>
              </a:spcAft>
            </a:pPr>
            <a:r>
              <a:rPr lang="en-US" altLang="fr-FR" sz="1500">
                <a:solidFill>
                  <a:srgbClr val="FFFFFF"/>
                </a:solidFill>
                <a:latin typeface="Mont Thin"/>
              </a:rPr>
              <a:t>#FORCORAL</a:t>
            </a:r>
          </a:p>
        </p:txBody>
      </p:sp>
      <p:graphicFrame>
        <p:nvGraphicFramePr>
          <p:cNvPr id="11" name="Table 10">
            <a:extLst>
              <a:ext uri="{FF2B5EF4-FFF2-40B4-BE49-F238E27FC236}">
                <a16:creationId xmlns:a16="http://schemas.microsoft.com/office/drawing/2014/main" id="{01DC3CEF-2F6B-4CEA-99FE-8235D15AE7B9}"/>
              </a:ext>
            </a:extLst>
          </p:cNvPr>
          <p:cNvGraphicFramePr>
            <a:graphicFrameLocks noGrp="1"/>
          </p:cNvGraphicFramePr>
          <p:nvPr/>
        </p:nvGraphicFramePr>
        <p:xfrm>
          <a:off x="738188" y="2134791"/>
          <a:ext cx="7323535" cy="3119436"/>
        </p:xfrm>
        <a:graphic>
          <a:graphicData uri="http://schemas.openxmlformats.org/drawingml/2006/table">
            <a:tbl>
              <a:tblPr firstRow="1" firstCol="1" bandRow="1">
                <a:tableStyleId>{69012ECD-51FC-41F1-AA8D-1B2483CD663E}</a:tableStyleId>
              </a:tblPr>
              <a:tblGrid>
                <a:gridCol w="3094370">
                  <a:extLst>
                    <a:ext uri="{9D8B030D-6E8A-4147-A177-3AD203B41FA5}">
                      <a16:colId xmlns:a16="http://schemas.microsoft.com/office/drawing/2014/main" val="20000"/>
                    </a:ext>
                  </a:extLst>
                </a:gridCol>
                <a:gridCol w="4229165">
                  <a:extLst>
                    <a:ext uri="{9D8B030D-6E8A-4147-A177-3AD203B41FA5}">
                      <a16:colId xmlns:a16="http://schemas.microsoft.com/office/drawing/2014/main" val="20001"/>
                    </a:ext>
                  </a:extLst>
                </a:gridCol>
              </a:tblGrid>
              <a:tr h="216987">
                <a:tc>
                  <a:txBody>
                    <a:bodyPr/>
                    <a:lstStyle/>
                    <a:p>
                      <a:pPr algn="ctr">
                        <a:lnSpc>
                          <a:spcPct val="100000"/>
                        </a:lnSpc>
                        <a:spcAft>
                          <a:spcPts val="0"/>
                        </a:spcAft>
                      </a:pPr>
                      <a:r>
                        <a:rPr lang="en-AU" sz="1200" dirty="0" err="1">
                          <a:solidFill>
                            <a:schemeClr val="bg1"/>
                          </a:solidFill>
                          <a:effectLst/>
                          <a:latin typeface="Montserrat" pitchFamily="2" charset="77"/>
                        </a:rPr>
                        <a:t>Région</a:t>
                      </a:r>
                      <a:endParaRPr lang="en-AU" sz="1200" dirty="0">
                        <a:solidFill>
                          <a:schemeClr val="bg1"/>
                        </a:solidFill>
                        <a:effectLst/>
                        <a:latin typeface="Montserrat" pitchFamily="2" charset="77"/>
                        <a:ea typeface="Calibri" panose="020F0502020204030204" pitchFamily="34" charset="0"/>
                        <a:cs typeface="Arial" panose="020B0604020202020204" pitchFamily="34" charset="0"/>
                      </a:endParaRPr>
                    </a:p>
                  </a:txBody>
                  <a:tcPr marL="28754" marR="28754" marT="0" marB="0"/>
                </a:tc>
                <a:tc>
                  <a:txBody>
                    <a:bodyPr/>
                    <a:lstStyle/>
                    <a:p>
                      <a:pPr algn="ctr">
                        <a:lnSpc>
                          <a:spcPct val="100000"/>
                        </a:lnSpc>
                        <a:spcAft>
                          <a:spcPts val="0"/>
                        </a:spcAft>
                      </a:pPr>
                      <a:r>
                        <a:rPr lang="en-AU" sz="1200" dirty="0">
                          <a:solidFill>
                            <a:schemeClr val="bg1"/>
                          </a:solidFill>
                          <a:effectLst/>
                          <a:latin typeface="Montserrat" pitchFamily="2" charset="77"/>
                        </a:rPr>
                        <a:t>Rapport </a:t>
                      </a:r>
                      <a:r>
                        <a:rPr lang="en-AU" sz="1200" dirty="0" err="1">
                          <a:solidFill>
                            <a:schemeClr val="bg1"/>
                          </a:solidFill>
                          <a:effectLst/>
                          <a:latin typeface="Montserrat" pitchFamily="2" charset="77"/>
                        </a:rPr>
                        <a:t>prévu</a:t>
                      </a:r>
                      <a:r>
                        <a:rPr lang="en-AU" sz="1200" dirty="0">
                          <a:solidFill>
                            <a:schemeClr val="bg1"/>
                          </a:solidFill>
                          <a:effectLst/>
                          <a:latin typeface="Montserrat" pitchFamily="2" charset="77"/>
                        </a:rPr>
                        <a:t> ? </a:t>
                      </a:r>
                      <a:endParaRPr lang="en-AU" sz="1200" dirty="0">
                        <a:solidFill>
                          <a:schemeClr val="bg1"/>
                        </a:solidFill>
                        <a:effectLst/>
                        <a:latin typeface="Montserrat" pitchFamily="2" charset="77"/>
                        <a:ea typeface="Calibri" panose="020F0502020204030204" pitchFamily="34" charset="0"/>
                        <a:cs typeface="Arial" panose="020B0604020202020204" pitchFamily="34" charset="0"/>
                      </a:endParaRPr>
                    </a:p>
                  </a:txBody>
                  <a:tcPr marL="28754" marR="28754" marT="0" marB="0"/>
                </a:tc>
                <a:extLst>
                  <a:ext uri="{0D108BD9-81ED-4DB2-BD59-A6C34878D82A}">
                    <a16:rowId xmlns:a16="http://schemas.microsoft.com/office/drawing/2014/main" val="10000"/>
                  </a:ext>
                </a:extLst>
              </a:tr>
              <a:tr h="388851">
                <a:tc>
                  <a:txBody>
                    <a:bodyPr/>
                    <a:lstStyle/>
                    <a:p>
                      <a:pPr algn="l">
                        <a:lnSpc>
                          <a:spcPct val="100000"/>
                        </a:lnSpc>
                        <a:spcAft>
                          <a:spcPts val="0"/>
                        </a:spcAft>
                      </a:pPr>
                      <a:r>
                        <a:rPr lang="fr-CA" sz="1200" noProof="0">
                          <a:solidFill>
                            <a:schemeClr val="bg1"/>
                          </a:solidFill>
                          <a:effectLst/>
                          <a:latin typeface="Montserrat" pitchFamily="2" charset="77"/>
                        </a:rPr>
                        <a:t>Australie</a:t>
                      </a:r>
                      <a:endParaRPr lang="fr-CA" sz="1200" noProof="0">
                        <a:solidFill>
                          <a:schemeClr val="bg1"/>
                        </a:solidFill>
                        <a:effectLst/>
                        <a:latin typeface="Montserrat" pitchFamily="2" charset="77"/>
                        <a:ea typeface="Calibri" panose="020F0502020204030204" pitchFamily="34" charset="0"/>
                        <a:cs typeface="Arial" panose="020B0604020202020204" pitchFamily="34" charset="0"/>
                      </a:endParaRPr>
                    </a:p>
                  </a:txBody>
                  <a:tcPr marL="28754" marR="28754" marT="0" marB="0"/>
                </a:tc>
                <a:tc>
                  <a:txBody>
                    <a:bodyPr/>
                    <a:lstStyle/>
                    <a:p>
                      <a:pPr algn="l">
                        <a:lnSpc>
                          <a:spcPct val="100000"/>
                        </a:lnSpc>
                        <a:spcAft>
                          <a:spcPts val="0"/>
                        </a:spcAft>
                      </a:pPr>
                      <a:r>
                        <a:rPr lang="fr-CA" sz="1200" noProof="0">
                          <a:solidFill>
                            <a:schemeClr val="bg1"/>
                          </a:solidFill>
                          <a:effectLst/>
                          <a:latin typeface="Montserrat" pitchFamily="2" charset="77"/>
                        </a:rPr>
                        <a:t>Non</a:t>
                      </a:r>
                      <a:endParaRPr lang="fr-CA" sz="1200" noProof="0">
                        <a:solidFill>
                          <a:schemeClr val="bg1"/>
                        </a:solidFill>
                        <a:effectLst/>
                        <a:latin typeface="Montserrat" pitchFamily="2" charset="77"/>
                        <a:ea typeface="Calibri" panose="020F0502020204030204" pitchFamily="34" charset="0"/>
                        <a:cs typeface="Arial" panose="020B0604020202020204" pitchFamily="34" charset="0"/>
                      </a:endParaRPr>
                    </a:p>
                  </a:txBody>
                  <a:tcPr marL="28754" marR="28754" marT="0" marB="0"/>
                </a:tc>
                <a:extLst>
                  <a:ext uri="{0D108BD9-81ED-4DB2-BD59-A6C34878D82A}">
                    <a16:rowId xmlns:a16="http://schemas.microsoft.com/office/drawing/2014/main" val="10001"/>
                  </a:ext>
                </a:extLst>
              </a:tr>
              <a:tr h="216987">
                <a:tc>
                  <a:txBody>
                    <a:bodyPr/>
                    <a:lstStyle/>
                    <a:p>
                      <a:pPr algn="l">
                        <a:lnSpc>
                          <a:spcPct val="100000"/>
                        </a:lnSpc>
                        <a:spcAft>
                          <a:spcPts val="0"/>
                        </a:spcAft>
                      </a:pPr>
                      <a:r>
                        <a:rPr lang="fr-CA" sz="1200" noProof="0">
                          <a:solidFill>
                            <a:schemeClr val="bg1"/>
                          </a:solidFill>
                          <a:effectLst/>
                          <a:latin typeface="Montserrat" pitchFamily="2" charset="77"/>
                        </a:rPr>
                        <a:t>Brésil</a:t>
                      </a:r>
                      <a:endParaRPr lang="fr-CA" sz="1200" noProof="0">
                        <a:solidFill>
                          <a:schemeClr val="bg1"/>
                        </a:solidFill>
                        <a:effectLst/>
                        <a:latin typeface="Montserrat" pitchFamily="2" charset="77"/>
                        <a:ea typeface="Calibri" panose="020F0502020204030204" pitchFamily="34" charset="0"/>
                        <a:cs typeface="Arial" panose="020B0604020202020204" pitchFamily="34" charset="0"/>
                      </a:endParaRPr>
                    </a:p>
                  </a:txBody>
                  <a:tcPr marL="28754" marR="28754" marT="0" marB="0"/>
                </a:tc>
                <a:tc>
                  <a:txBody>
                    <a:bodyPr/>
                    <a:lstStyle/>
                    <a:p>
                      <a:pPr algn="l">
                        <a:lnSpc>
                          <a:spcPct val="100000"/>
                        </a:lnSpc>
                        <a:spcAft>
                          <a:spcPts val="0"/>
                        </a:spcAft>
                      </a:pPr>
                      <a:r>
                        <a:rPr lang="fr-CA" sz="1200" noProof="0">
                          <a:solidFill>
                            <a:schemeClr val="bg1"/>
                          </a:solidFill>
                          <a:effectLst/>
                          <a:latin typeface="Montserrat" pitchFamily="2" charset="77"/>
                        </a:rPr>
                        <a:t>Non</a:t>
                      </a:r>
                      <a:endParaRPr lang="fr-CA" sz="1200" noProof="0">
                        <a:solidFill>
                          <a:schemeClr val="bg1"/>
                        </a:solidFill>
                        <a:effectLst/>
                        <a:latin typeface="Montserrat" pitchFamily="2" charset="77"/>
                        <a:ea typeface="Calibri" panose="020F0502020204030204" pitchFamily="34" charset="0"/>
                        <a:cs typeface="Arial" panose="020B0604020202020204" pitchFamily="34" charset="0"/>
                      </a:endParaRPr>
                    </a:p>
                  </a:txBody>
                  <a:tcPr marL="28754" marR="28754" marT="0" marB="0"/>
                </a:tc>
                <a:extLst>
                  <a:ext uri="{0D108BD9-81ED-4DB2-BD59-A6C34878D82A}">
                    <a16:rowId xmlns:a16="http://schemas.microsoft.com/office/drawing/2014/main" val="10002"/>
                  </a:ext>
                </a:extLst>
              </a:tr>
              <a:tr h="216987">
                <a:tc>
                  <a:txBody>
                    <a:bodyPr/>
                    <a:lstStyle/>
                    <a:p>
                      <a:pPr algn="l">
                        <a:lnSpc>
                          <a:spcPct val="100000"/>
                        </a:lnSpc>
                        <a:spcAft>
                          <a:spcPts val="0"/>
                        </a:spcAft>
                      </a:pPr>
                      <a:r>
                        <a:rPr lang="fr-CA" sz="1200" b="1" noProof="0" dirty="0">
                          <a:solidFill>
                            <a:srgbClr val="15B9ED"/>
                          </a:solidFill>
                          <a:effectLst/>
                          <a:latin typeface="Montserrat" pitchFamily="2" charset="77"/>
                        </a:rPr>
                        <a:t>Caraïbes</a:t>
                      </a:r>
                      <a:endParaRPr lang="fr-CA" sz="1200" b="1" noProof="0" dirty="0">
                        <a:solidFill>
                          <a:srgbClr val="15B9ED"/>
                        </a:solidFill>
                        <a:effectLst/>
                        <a:latin typeface="Montserrat" pitchFamily="2" charset="77"/>
                        <a:ea typeface="Calibri" panose="020F0502020204030204" pitchFamily="34" charset="0"/>
                        <a:cs typeface="Arial" panose="020B0604020202020204" pitchFamily="34" charset="0"/>
                      </a:endParaRPr>
                    </a:p>
                  </a:txBody>
                  <a:tcPr marL="28754" marR="28754" marT="0" marB="0"/>
                </a:tc>
                <a:tc>
                  <a:txBody>
                    <a:bodyPr/>
                    <a:lstStyle/>
                    <a:p>
                      <a:pPr algn="l">
                        <a:lnSpc>
                          <a:spcPct val="100000"/>
                        </a:lnSpc>
                        <a:spcAft>
                          <a:spcPts val="0"/>
                        </a:spcAft>
                        <a:tabLst>
                          <a:tab pos="703580" algn="l"/>
                        </a:tabLst>
                      </a:pPr>
                      <a:r>
                        <a:rPr lang="fr-CA" sz="1200" b="1" noProof="0" dirty="0">
                          <a:solidFill>
                            <a:srgbClr val="15B9ED"/>
                          </a:solidFill>
                          <a:effectLst/>
                          <a:latin typeface="Montserrat" pitchFamily="2" charset="77"/>
                        </a:rPr>
                        <a:t>Oui - 2024 ou 2025</a:t>
                      </a:r>
                      <a:endParaRPr lang="fr-CA" sz="1200" b="1" i="1" noProof="0" dirty="0">
                        <a:solidFill>
                          <a:srgbClr val="15B9ED"/>
                        </a:solidFill>
                        <a:effectLst/>
                        <a:latin typeface="Montserrat" pitchFamily="2" charset="77"/>
                        <a:ea typeface="Calibri" panose="020F0502020204030204" pitchFamily="34" charset="0"/>
                        <a:cs typeface="Arial" panose="020B0604020202020204" pitchFamily="34" charset="0"/>
                      </a:endParaRPr>
                    </a:p>
                  </a:txBody>
                  <a:tcPr marL="28754" marR="28754" marT="0" marB="0"/>
                </a:tc>
                <a:extLst>
                  <a:ext uri="{0D108BD9-81ED-4DB2-BD59-A6C34878D82A}">
                    <a16:rowId xmlns:a16="http://schemas.microsoft.com/office/drawing/2014/main" val="10003"/>
                  </a:ext>
                </a:extLst>
              </a:tr>
              <a:tr h="216987">
                <a:tc>
                  <a:txBody>
                    <a:bodyPr/>
                    <a:lstStyle/>
                    <a:p>
                      <a:pPr algn="l">
                        <a:lnSpc>
                          <a:spcPct val="100000"/>
                        </a:lnSpc>
                        <a:spcAft>
                          <a:spcPts val="0"/>
                        </a:spcAft>
                      </a:pPr>
                      <a:r>
                        <a:rPr lang="fr-CA" sz="1200" noProof="0">
                          <a:solidFill>
                            <a:schemeClr val="bg1"/>
                          </a:solidFill>
                          <a:effectLst/>
                          <a:latin typeface="Montserrat" pitchFamily="2" charset="77"/>
                          <a:ea typeface="Calibri" panose="020F0502020204030204" pitchFamily="34" charset="0"/>
                          <a:cs typeface="Arial" panose="020B0604020202020204" pitchFamily="34" charset="0"/>
                        </a:rPr>
                        <a:t>Asie de l’Est</a:t>
                      </a:r>
                    </a:p>
                  </a:txBody>
                  <a:tcPr marL="28754" marR="28754" marT="0" marB="0"/>
                </a:tc>
                <a:tc>
                  <a:txBody>
                    <a:bodyPr/>
                    <a:lstStyle/>
                    <a:p>
                      <a:pPr algn="l">
                        <a:lnSpc>
                          <a:spcPct val="100000"/>
                        </a:lnSpc>
                        <a:spcAft>
                          <a:spcPts val="0"/>
                        </a:spcAft>
                      </a:pPr>
                      <a:r>
                        <a:rPr lang="fr-CA" sz="1200" noProof="0">
                          <a:solidFill>
                            <a:schemeClr val="bg1"/>
                          </a:solidFill>
                          <a:effectLst/>
                          <a:latin typeface="Montserrat" pitchFamily="2" charset="77"/>
                        </a:rPr>
                        <a:t>Oui - 2026</a:t>
                      </a:r>
                      <a:endParaRPr lang="fr-CA" sz="1200" noProof="0">
                        <a:solidFill>
                          <a:schemeClr val="bg1"/>
                        </a:solidFill>
                        <a:effectLst/>
                        <a:latin typeface="Montserrat" pitchFamily="2" charset="77"/>
                        <a:ea typeface="Calibri" panose="020F0502020204030204" pitchFamily="34" charset="0"/>
                        <a:cs typeface="Arial" panose="020B0604020202020204" pitchFamily="34" charset="0"/>
                      </a:endParaRPr>
                    </a:p>
                  </a:txBody>
                  <a:tcPr marL="28754" marR="28754" marT="0" marB="0"/>
                </a:tc>
                <a:extLst>
                  <a:ext uri="{0D108BD9-81ED-4DB2-BD59-A6C34878D82A}">
                    <a16:rowId xmlns:a16="http://schemas.microsoft.com/office/drawing/2014/main" val="10004"/>
                  </a:ext>
                </a:extLst>
              </a:tr>
              <a:tr h="388851">
                <a:tc>
                  <a:txBody>
                    <a:bodyPr/>
                    <a:lstStyle/>
                    <a:p>
                      <a:pPr algn="l">
                        <a:lnSpc>
                          <a:spcPct val="100000"/>
                        </a:lnSpc>
                        <a:spcAft>
                          <a:spcPts val="0"/>
                        </a:spcAft>
                      </a:pPr>
                      <a:r>
                        <a:rPr lang="fr-CA" sz="1200" noProof="0" dirty="0">
                          <a:solidFill>
                            <a:schemeClr val="bg1"/>
                          </a:solidFill>
                          <a:effectLst/>
                          <a:latin typeface="Montserrat" pitchFamily="2" charset="77"/>
                        </a:rPr>
                        <a:t>Pacifique tropical oriental</a:t>
                      </a:r>
                      <a:endParaRPr lang="fr-CA" sz="1200" noProof="0" dirty="0">
                        <a:solidFill>
                          <a:schemeClr val="bg1"/>
                        </a:solidFill>
                        <a:effectLst/>
                        <a:latin typeface="Montserrat" pitchFamily="2" charset="77"/>
                        <a:ea typeface="Calibri" panose="020F0502020204030204" pitchFamily="34" charset="0"/>
                        <a:cs typeface="Arial" panose="020B0604020202020204" pitchFamily="34" charset="0"/>
                      </a:endParaRPr>
                    </a:p>
                  </a:txBody>
                  <a:tcPr marL="28754" marR="28754" marT="0" marB="0"/>
                </a:tc>
                <a:tc>
                  <a:txBody>
                    <a:bodyPr/>
                    <a:lstStyle/>
                    <a:p>
                      <a:pPr algn="l">
                        <a:lnSpc>
                          <a:spcPct val="100000"/>
                        </a:lnSpc>
                        <a:spcAft>
                          <a:spcPts val="0"/>
                        </a:spcAft>
                      </a:pPr>
                      <a:r>
                        <a:rPr lang="fr-CA" sz="1200" noProof="0" dirty="0">
                          <a:solidFill>
                            <a:schemeClr val="bg1"/>
                          </a:solidFill>
                          <a:effectLst/>
                          <a:latin typeface="Montserrat" pitchFamily="2" charset="77"/>
                        </a:rPr>
                        <a:t>Oui - 2024</a:t>
                      </a:r>
                      <a:endParaRPr lang="fr-CA" sz="1200" noProof="0" dirty="0">
                        <a:solidFill>
                          <a:schemeClr val="bg1"/>
                        </a:solidFill>
                        <a:effectLst/>
                        <a:latin typeface="Montserrat" pitchFamily="2" charset="77"/>
                        <a:ea typeface="Calibri" panose="020F0502020204030204" pitchFamily="34" charset="0"/>
                        <a:cs typeface="Arial" panose="020B0604020202020204" pitchFamily="34" charset="0"/>
                      </a:endParaRPr>
                    </a:p>
                  </a:txBody>
                  <a:tcPr marL="28754" marR="28754" marT="0" marB="0"/>
                </a:tc>
                <a:extLst>
                  <a:ext uri="{0D108BD9-81ED-4DB2-BD59-A6C34878D82A}">
                    <a16:rowId xmlns:a16="http://schemas.microsoft.com/office/drawing/2014/main" val="10005"/>
                  </a:ext>
                </a:extLst>
              </a:tr>
              <a:tr h="216987">
                <a:tc>
                  <a:txBody>
                    <a:bodyPr/>
                    <a:lstStyle/>
                    <a:p>
                      <a:pPr algn="l">
                        <a:lnSpc>
                          <a:spcPct val="100000"/>
                        </a:lnSpc>
                        <a:spcAft>
                          <a:spcPts val="0"/>
                        </a:spcAft>
                      </a:pPr>
                      <a:r>
                        <a:rPr lang="fr-CA" sz="1200" b="1" noProof="0" dirty="0">
                          <a:solidFill>
                            <a:srgbClr val="15B9ED"/>
                          </a:solidFill>
                          <a:effectLst/>
                          <a:latin typeface="Montserrat" pitchFamily="2" charset="77"/>
                        </a:rPr>
                        <a:t>Pacifique</a:t>
                      </a:r>
                      <a:endParaRPr lang="fr-CA" sz="1200" b="1" noProof="0" dirty="0">
                        <a:solidFill>
                          <a:srgbClr val="15B9ED"/>
                        </a:solidFill>
                        <a:effectLst/>
                        <a:latin typeface="Montserrat" pitchFamily="2" charset="77"/>
                        <a:ea typeface="Calibri" panose="020F0502020204030204" pitchFamily="34" charset="0"/>
                        <a:cs typeface="Arial" panose="020B0604020202020204" pitchFamily="34" charset="0"/>
                      </a:endParaRPr>
                    </a:p>
                  </a:txBody>
                  <a:tcPr marL="28754" marR="28754" marT="0" marB="0"/>
                </a:tc>
                <a:tc>
                  <a:txBody>
                    <a:bodyPr/>
                    <a:lstStyle/>
                    <a:p>
                      <a:pPr algn="l">
                        <a:lnSpc>
                          <a:spcPct val="100000"/>
                        </a:lnSpc>
                        <a:spcAft>
                          <a:spcPts val="0"/>
                        </a:spcAft>
                      </a:pPr>
                      <a:r>
                        <a:rPr lang="fr-CA" sz="1200" b="1" noProof="0" dirty="0">
                          <a:solidFill>
                            <a:srgbClr val="15B9ED"/>
                          </a:solidFill>
                          <a:effectLst/>
                          <a:latin typeface="Montserrat" pitchFamily="2" charset="77"/>
                        </a:rPr>
                        <a:t>Yes - 2024</a:t>
                      </a:r>
                      <a:endParaRPr lang="fr-CA" sz="1200" b="1" noProof="0" dirty="0">
                        <a:solidFill>
                          <a:srgbClr val="15B9ED"/>
                        </a:solidFill>
                        <a:effectLst/>
                        <a:latin typeface="Montserrat" pitchFamily="2" charset="77"/>
                        <a:ea typeface="Calibri" panose="020F0502020204030204" pitchFamily="34" charset="0"/>
                        <a:cs typeface="Arial" panose="020B0604020202020204" pitchFamily="34" charset="0"/>
                      </a:endParaRPr>
                    </a:p>
                  </a:txBody>
                  <a:tcPr marL="28754" marR="28754" marT="0" marB="0"/>
                </a:tc>
                <a:extLst>
                  <a:ext uri="{0D108BD9-81ED-4DB2-BD59-A6C34878D82A}">
                    <a16:rowId xmlns:a16="http://schemas.microsoft.com/office/drawing/2014/main" val="10006"/>
                  </a:ext>
                </a:extLst>
              </a:tr>
              <a:tr h="388851">
                <a:tc>
                  <a:txBody>
                    <a:bodyPr/>
                    <a:lstStyle/>
                    <a:p>
                      <a:pPr marL="0" algn="l" defTabSz="914400" rtl="0" eaLnBrk="1" latinLnBrk="0" hangingPunct="1">
                        <a:lnSpc>
                          <a:spcPct val="100000"/>
                        </a:lnSpc>
                        <a:spcAft>
                          <a:spcPts val="0"/>
                        </a:spcAft>
                      </a:pPr>
                      <a:r>
                        <a:rPr lang="fr-CA" sz="1200" b="1" kern="1200" noProof="0">
                          <a:solidFill>
                            <a:schemeClr val="bg1"/>
                          </a:solidFill>
                          <a:effectLst/>
                          <a:latin typeface="Montserrat" pitchFamily="2" charset="77"/>
                          <a:ea typeface="+mn-ea"/>
                          <a:cs typeface="+mn-cs"/>
                        </a:rPr>
                        <a:t>Mer Rouge et golfe d'Aden</a:t>
                      </a:r>
                    </a:p>
                  </a:txBody>
                  <a:tcPr marL="28754" marR="28754" marT="0" marB="0"/>
                </a:tc>
                <a:tc>
                  <a:txBody>
                    <a:bodyPr/>
                    <a:lstStyle/>
                    <a:p>
                      <a:pPr algn="l">
                        <a:lnSpc>
                          <a:spcPct val="100000"/>
                        </a:lnSpc>
                        <a:spcAft>
                          <a:spcPts val="0"/>
                        </a:spcAft>
                      </a:pPr>
                      <a:r>
                        <a:rPr lang="fr-CA" sz="1200" noProof="0">
                          <a:solidFill>
                            <a:schemeClr val="bg1"/>
                          </a:solidFill>
                          <a:effectLst/>
                          <a:latin typeface="Montserrat" pitchFamily="2" charset="77"/>
                        </a:rPr>
                        <a:t>2025</a:t>
                      </a:r>
                      <a:endParaRPr lang="fr-CA" sz="1200" noProof="0">
                        <a:solidFill>
                          <a:schemeClr val="bg1"/>
                        </a:solidFill>
                        <a:effectLst/>
                        <a:latin typeface="Montserrat" pitchFamily="2" charset="77"/>
                        <a:ea typeface="Calibri" panose="020F0502020204030204" pitchFamily="34" charset="0"/>
                        <a:cs typeface="Arial" panose="020B0604020202020204" pitchFamily="34" charset="0"/>
                      </a:endParaRPr>
                    </a:p>
                  </a:txBody>
                  <a:tcPr marL="28754" marR="28754" marT="0" marB="0"/>
                </a:tc>
                <a:extLst>
                  <a:ext uri="{0D108BD9-81ED-4DB2-BD59-A6C34878D82A}">
                    <a16:rowId xmlns:a16="http://schemas.microsoft.com/office/drawing/2014/main" val="10007"/>
                  </a:ext>
                </a:extLst>
              </a:tr>
              <a:tr h="216987">
                <a:tc>
                  <a:txBody>
                    <a:bodyPr/>
                    <a:lstStyle/>
                    <a:p>
                      <a:pPr algn="l">
                        <a:lnSpc>
                          <a:spcPct val="100000"/>
                        </a:lnSpc>
                        <a:spcAft>
                          <a:spcPts val="0"/>
                        </a:spcAft>
                      </a:pPr>
                      <a:r>
                        <a:rPr lang="fr-CA" sz="1200" noProof="0">
                          <a:solidFill>
                            <a:schemeClr val="bg1"/>
                          </a:solidFill>
                          <a:effectLst/>
                          <a:latin typeface="Montserrat" pitchFamily="2" charset="77"/>
                        </a:rPr>
                        <a:t>ROPME</a:t>
                      </a:r>
                      <a:endParaRPr lang="fr-CA" sz="1200" noProof="0">
                        <a:solidFill>
                          <a:schemeClr val="bg1"/>
                        </a:solidFill>
                        <a:effectLst/>
                        <a:latin typeface="Montserrat" pitchFamily="2" charset="77"/>
                        <a:ea typeface="Calibri" panose="020F0502020204030204" pitchFamily="34" charset="0"/>
                        <a:cs typeface="Arial" panose="020B0604020202020204" pitchFamily="34" charset="0"/>
                      </a:endParaRPr>
                    </a:p>
                  </a:txBody>
                  <a:tcPr marL="28754" marR="28754" marT="0" marB="0"/>
                </a:tc>
                <a:tc>
                  <a:txBody>
                    <a:bodyPr/>
                    <a:lstStyle/>
                    <a:p>
                      <a:pPr algn="l">
                        <a:lnSpc>
                          <a:spcPct val="100000"/>
                        </a:lnSpc>
                        <a:spcAft>
                          <a:spcPts val="0"/>
                        </a:spcAft>
                      </a:pPr>
                      <a:r>
                        <a:rPr lang="fr-CA" sz="1200" noProof="0">
                          <a:solidFill>
                            <a:schemeClr val="bg1"/>
                          </a:solidFill>
                          <a:effectLst/>
                          <a:latin typeface="Montserrat" pitchFamily="2" charset="77"/>
                        </a:rPr>
                        <a:t>Non</a:t>
                      </a:r>
                      <a:endParaRPr lang="fr-CA" sz="1200" noProof="0">
                        <a:solidFill>
                          <a:schemeClr val="bg1"/>
                        </a:solidFill>
                        <a:effectLst/>
                        <a:latin typeface="Montserrat" pitchFamily="2" charset="77"/>
                        <a:ea typeface="Calibri" panose="020F0502020204030204" pitchFamily="34" charset="0"/>
                        <a:cs typeface="Arial" panose="020B0604020202020204" pitchFamily="34" charset="0"/>
                      </a:endParaRPr>
                    </a:p>
                  </a:txBody>
                  <a:tcPr marL="28754" marR="28754" marT="0" marB="0"/>
                </a:tc>
                <a:extLst>
                  <a:ext uri="{0D108BD9-81ED-4DB2-BD59-A6C34878D82A}">
                    <a16:rowId xmlns:a16="http://schemas.microsoft.com/office/drawing/2014/main" val="10008"/>
                  </a:ext>
                </a:extLst>
              </a:tr>
              <a:tr h="216987">
                <a:tc>
                  <a:txBody>
                    <a:bodyPr/>
                    <a:lstStyle/>
                    <a:p>
                      <a:pPr algn="l">
                        <a:lnSpc>
                          <a:spcPct val="100000"/>
                        </a:lnSpc>
                        <a:spcAft>
                          <a:spcPts val="0"/>
                        </a:spcAft>
                      </a:pPr>
                      <a:r>
                        <a:rPr lang="fr-CA" sz="1200" noProof="0">
                          <a:solidFill>
                            <a:schemeClr val="bg1"/>
                          </a:solidFill>
                          <a:effectLst/>
                          <a:latin typeface="Montserrat" pitchFamily="2" charset="77"/>
                        </a:rPr>
                        <a:t>Asie du Sud</a:t>
                      </a:r>
                      <a:endParaRPr lang="fr-CA" sz="1200" noProof="0">
                        <a:solidFill>
                          <a:schemeClr val="bg1"/>
                        </a:solidFill>
                        <a:effectLst/>
                        <a:latin typeface="Montserrat" pitchFamily="2" charset="77"/>
                        <a:ea typeface="Calibri" panose="020F0502020204030204" pitchFamily="34" charset="0"/>
                        <a:cs typeface="Arial" panose="020B0604020202020204" pitchFamily="34" charset="0"/>
                      </a:endParaRPr>
                    </a:p>
                  </a:txBody>
                  <a:tcPr marL="28754" marR="28754" marT="0" marB="0"/>
                </a:tc>
                <a:tc>
                  <a:txBody>
                    <a:bodyPr/>
                    <a:lstStyle/>
                    <a:p>
                      <a:pPr algn="l">
                        <a:lnSpc>
                          <a:spcPct val="100000"/>
                        </a:lnSpc>
                        <a:spcAft>
                          <a:spcPts val="0"/>
                        </a:spcAft>
                      </a:pPr>
                      <a:r>
                        <a:rPr lang="fr-CA" sz="1200" noProof="0">
                          <a:solidFill>
                            <a:schemeClr val="bg1"/>
                          </a:solidFill>
                          <a:effectLst/>
                          <a:latin typeface="Montserrat" pitchFamily="2" charset="77"/>
                        </a:rPr>
                        <a:t>Non</a:t>
                      </a:r>
                      <a:endParaRPr lang="fr-CA" sz="1200" noProof="0">
                        <a:solidFill>
                          <a:schemeClr val="bg1"/>
                        </a:solidFill>
                        <a:effectLst/>
                        <a:latin typeface="Montserrat" pitchFamily="2" charset="77"/>
                        <a:ea typeface="Calibri" panose="020F0502020204030204" pitchFamily="34" charset="0"/>
                        <a:cs typeface="Arial" panose="020B0604020202020204" pitchFamily="34" charset="0"/>
                      </a:endParaRPr>
                    </a:p>
                  </a:txBody>
                  <a:tcPr marL="28754" marR="28754" marT="0" marB="0"/>
                </a:tc>
                <a:extLst>
                  <a:ext uri="{0D108BD9-81ED-4DB2-BD59-A6C34878D82A}">
                    <a16:rowId xmlns:a16="http://schemas.microsoft.com/office/drawing/2014/main" val="10009"/>
                  </a:ext>
                </a:extLst>
              </a:tr>
              <a:tr h="433974">
                <a:tc>
                  <a:txBody>
                    <a:bodyPr/>
                    <a:lstStyle/>
                    <a:p>
                      <a:pPr algn="l">
                        <a:lnSpc>
                          <a:spcPct val="100000"/>
                        </a:lnSpc>
                        <a:spcAft>
                          <a:spcPts val="0"/>
                        </a:spcAft>
                      </a:pPr>
                      <a:r>
                        <a:rPr lang="fr-CA" sz="1200" b="1" noProof="0">
                          <a:solidFill>
                            <a:srgbClr val="15B9ED"/>
                          </a:solidFill>
                          <a:effectLst/>
                          <a:latin typeface="Montserrat" pitchFamily="2" charset="77"/>
                        </a:rPr>
                        <a:t>Ocean Indien </a:t>
                      </a:r>
                      <a:endParaRPr lang="fr-CA" sz="1200" b="1" noProof="0">
                        <a:solidFill>
                          <a:srgbClr val="15B9ED"/>
                        </a:solidFill>
                        <a:effectLst/>
                        <a:latin typeface="Montserrat" pitchFamily="2" charset="77"/>
                        <a:ea typeface="Calibri" panose="020F0502020204030204" pitchFamily="34" charset="0"/>
                        <a:cs typeface="Arial" panose="020B0604020202020204" pitchFamily="34" charset="0"/>
                      </a:endParaRPr>
                    </a:p>
                  </a:txBody>
                  <a:tcPr marL="28754" marR="28754" marT="0" marB="0"/>
                </a:tc>
                <a:tc>
                  <a:txBody>
                    <a:bodyPr/>
                    <a:lstStyle/>
                    <a:p>
                      <a:pPr algn="l">
                        <a:lnSpc>
                          <a:spcPct val="100000"/>
                        </a:lnSpc>
                        <a:spcAft>
                          <a:spcPts val="0"/>
                        </a:spcAft>
                      </a:pPr>
                      <a:r>
                        <a:rPr lang="fr-CA" sz="1200" b="1" noProof="0" dirty="0">
                          <a:solidFill>
                            <a:srgbClr val="15B9ED"/>
                          </a:solidFill>
                          <a:effectLst/>
                          <a:latin typeface="Montserrat" pitchFamily="2" charset="77"/>
                        </a:rPr>
                        <a:t>~ 2025 - accent sur les listes rouges des écosystèmes pour l'évaluation des récifs coralliens</a:t>
                      </a:r>
                      <a:endParaRPr lang="fr-CA" sz="1200" b="1" noProof="0" dirty="0">
                        <a:solidFill>
                          <a:srgbClr val="15B9ED"/>
                        </a:solidFill>
                        <a:effectLst/>
                        <a:latin typeface="Montserrat" pitchFamily="2" charset="77"/>
                        <a:ea typeface="Calibri" panose="020F0502020204030204" pitchFamily="34" charset="0"/>
                        <a:cs typeface="Arial" panose="020B0604020202020204" pitchFamily="34" charset="0"/>
                      </a:endParaRPr>
                    </a:p>
                  </a:txBody>
                  <a:tcPr marL="28754" marR="28754" marT="0" marB="0"/>
                </a:tc>
                <a:extLst>
                  <a:ext uri="{0D108BD9-81ED-4DB2-BD59-A6C34878D82A}">
                    <a16:rowId xmlns:a16="http://schemas.microsoft.com/office/drawing/2014/main" val="10010"/>
                  </a:ext>
                </a:extLst>
              </a:tr>
            </a:tbl>
          </a:graphicData>
        </a:graphic>
      </p:graphicFrame>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4680"/>
            <a:ext cx="8090640" cy="625680"/>
          </a:xfrm>
          <a:prstGeom prst="rect">
            <a:avLst/>
          </a:prstGeom>
          <a:noFill/>
          <a:ln w="0">
            <a:noFill/>
          </a:ln>
        </p:spPr>
        <p:txBody>
          <a:bodyPr anchor="ctr">
            <a:normAutofit fontScale="97000"/>
          </a:bodyPr>
          <a:lstStyle/>
          <a:p>
            <a:pPr>
              <a:lnSpc>
                <a:spcPct val="100000"/>
              </a:lnSpc>
              <a:buNone/>
            </a:pPr>
            <a:r>
              <a:rPr lang="fr-FR" sz="3600" b="1" strike="noStrike" spc="-1">
                <a:solidFill>
                  <a:srgbClr val="953735"/>
                </a:solidFill>
                <a:latin typeface="Candara"/>
              </a:rPr>
              <a:t>Calendrier 2023-2024</a:t>
            </a:r>
            <a:endParaRPr lang="fr-FR" sz="3600" b="0" strike="noStrike" spc="-1">
              <a:solidFill>
                <a:srgbClr val="000000"/>
              </a:solidFill>
              <a:latin typeface="Calibri"/>
            </a:endParaRPr>
          </a:p>
        </p:txBody>
      </p:sp>
      <p:sp>
        <p:nvSpPr>
          <p:cNvPr id="101" name="PlaceHolder 2"/>
          <p:cNvSpPr>
            <a:spLocks noGrp="1"/>
          </p:cNvSpPr>
          <p:nvPr>
            <p:ph/>
          </p:nvPr>
        </p:nvSpPr>
        <p:spPr>
          <a:xfrm>
            <a:off x="110880" y="512639"/>
            <a:ext cx="8312684" cy="5971287"/>
          </a:xfrm>
          <a:prstGeom prst="rect">
            <a:avLst/>
          </a:prstGeom>
          <a:noFill/>
          <a:ln w="0">
            <a:noFill/>
          </a:ln>
        </p:spPr>
        <p:txBody>
          <a:bodyPr anchor="t">
            <a:normAutofit fontScale="25000" lnSpcReduction="20000"/>
          </a:bodyPr>
          <a:lstStyle/>
          <a:p>
            <a:endParaRPr lang="fr-FR" sz="2400" b="0" strike="noStrike" spc="-1" dirty="0">
              <a:solidFill>
                <a:srgbClr val="000000"/>
              </a:solidFill>
              <a:latin typeface="Calibri"/>
            </a:endParaRPr>
          </a:p>
          <a:p>
            <a:pPr>
              <a:lnSpc>
                <a:spcPct val="110000"/>
              </a:lnSpc>
              <a:buNone/>
            </a:pPr>
            <a:endParaRPr lang="fr-FR" sz="3000" b="0" strike="noStrike" spc="-1" dirty="0">
              <a:solidFill>
                <a:srgbClr val="000000"/>
              </a:solidFill>
              <a:latin typeface="Calibri"/>
            </a:endParaRPr>
          </a:p>
          <a:p>
            <a:pPr marL="343080" indent="-343080">
              <a:lnSpc>
                <a:spcPct val="120000"/>
              </a:lnSpc>
              <a:spcBef>
                <a:spcPts val="0"/>
              </a:spcBef>
              <a:buClr>
                <a:srgbClr val="004D91"/>
              </a:buClr>
              <a:buFont typeface="Arial"/>
              <a:buChar char="•"/>
            </a:pPr>
            <a:r>
              <a:rPr lang="fr-FR" sz="8000" b="1" strike="noStrike" spc="-1" dirty="0">
                <a:solidFill>
                  <a:srgbClr val="004D91"/>
                </a:solidFill>
                <a:latin typeface="Candara"/>
                <a:ea typeface="Calibri"/>
              </a:rPr>
              <a:t>Décembre 2023 </a:t>
            </a:r>
            <a:endParaRPr lang="fr-FR" sz="8000" b="0" strike="noStrike" spc="-1" dirty="0">
              <a:solidFill>
                <a:srgbClr val="000000"/>
              </a:solidFill>
              <a:latin typeface="Calibri"/>
            </a:endParaRPr>
          </a:p>
          <a:p>
            <a:pPr marL="800280" lvl="1" indent="-343080" algn="just">
              <a:lnSpc>
                <a:spcPct val="120000"/>
              </a:lnSpc>
              <a:spcBef>
                <a:spcPts val="0"/>
              </a:spcBef>
              <a:buClr>
                <a:srgbClr val="000000"/>
              </a:buClr>
              <a:buFont typeface="Arial"/>
              <a:buChar char="•"/>
              <a:tabLst>
                <a:tab pos="0" algn="l"/>
              </a:tabLst>
            </a:pPr>
            <a:r>
              <a:rPr lang="fr-FR" sz="8000" b="1" strike="noStrike" spc="-1" dirty="0">
                <a:solidFill>
                  <a:srgbClr val="000000"/>
                </a:solidFill>
                <a:latin typeface="Candara" panose="020E0502030303020204" pitchFamily="34" charset="0"/>
                <a:ea typeface="Calibri"/>
              </a:rPr>
              <a:t>12-15 décembre le « Paris des récifs » </a:t>
            </a:r>
            <a:r>
              <a:rPr lang="fr-FR" sz="8000" b="0" strike="noStrike" spc="-1" dirty="0">
                <a:solidFill>
                  <a:srgbClr val="000000"/>
                </a:solidFill>
                <a:latin typeface="Candara" panose="020E0502030303020204" pitchFamily="34" charset="0"/>
                <a:ea typeface="Calibri"/>
              </a:rPr>
              <a:t>organisé par le CRIOBE dans le cadre du </a:t>
            </a:r>
            <a:r>
              <a:rPr lang="fr-FR" sz="8000" b="0" strike="noStrike" spc="-1" dirty="0" err="1">
                <a:solidFill>
                  <a:srgbClr val="000000"/>
                </a:solidFill>
                <a:latin typeface="Candara" panose="020E0502030303020204" pitchFamily="34" charset="0"/>
                <a:ea typeface="Calibri"/>
              </a:rPr>
              <a:t>LabEx</a:t>
            </a:r>
            <a:r>
              <a:rPr lang="fr-FR" sz="8000" b="0" strike="noStrike" spc="-1" dirty="0">
                <a:solidFill>
                  <a:srgbClr val="000000"/>
                </a:solidFill>
                <a:latin typeface="Candara" panose="020E0502030303020204" pitchFamily="34" charset="0"/>
                <a:ea typeface="Calibri"/>
              </a:rPr>
              <a:t> corail</a:t>
            </a:r>
            <a:endParaRPr lang="fr-FR" sz="8000" b="0" strike="noStrike" spc="-1" dirty="0">
              <a:solidFill>
                <a:srgbClr val="000000"/>
              </a:solidFill>
              <a:latin typeface="Candara" panose="020E0502030303020204" pitchFamily="34" charset="0"/>
            </a:endParaRPr>
          </a:p>
          <a:p>
            <a:pPr marL="800280" lvl="1" indent="-343080" algn="just">
              <a:lnSpc>
                <a:spcPct val="120000"/>
              </a:lnSpc>
              <a:spcBef>
                <a:spcPts val="0"/>
              </a:spcBef>
              <a:buClr>
                <a:srgbClr val="000000"/>
              </a:buClr>
              <a:buFont typeface="Arial"/>
              <a:buChar char="•"/>
              <a:tabLst>
                <a:tab pos="0" algn="l"/>
              </a:tabLst>
            </a:pPr>
            <a:r>
              <a:rPr lang="fr-FR" sz="8000" b="1" strike="noStrike" spc="-1" dirty="0">
                <a:solidFill>
                  <a:srgbClr val="000000"/>
                </a:solidFill>
                <a:latin typeface="Candara" panose="020E0502030303020204" pitchFamily="34" charset="0"/>
                <a:ea typeface="Calibri"/>
              </a:rPr>
              <a:t>12-13 décembre les </a:t>
            </a:r>
            <a:r>
              <a:rPr lang="fr-FR" sz="8000" b="1" i="1" strike="noStrike" spc="-1" dirty="0">
                <a:solidFill>
                  <a:srgbClr val="000000"/>
                </a:solidFill>
                <a:latin typeface="Candara" panose="020E0502030303020204" pitchFamily="34" charset="0"/>
                <a:ea typeface="Calibri"/>
              </a:rPr>
              <a:t>Rencontres biodiversité et territoires</a:t>
            </a:r>
            <a:r>
              <a:rPr lang="fr-FR" sz="8000" b="1" strike="noStrike" spc="-1" dirty="0">
                <a:solidFill>
                  <a:srgbClr val="000000"/>
                </a:solidFill>
                <a:latin typeface="Candara" panose="020E0502030303020204" pitchFamily="34" charset="0"/>
                <a:ea typeface="Calibri"/>
              </a:rPr>
              <a:t>, </a:t>
            </a:r>
            <a:r>
              <a:rPr lang="fr-FR" sz="8000" b="0" strike="noStrike" spc="-1" dirty="0">
                <a:solidFill>
                  <a:srgbClr val="000000"/>
                </a:solidFill>
                <a:latin typeface="Candara" panose="020E0502030303020204" pitchFamily="34" charset="0"/>
                <a:ea typeface="Calibri"/>
              </a:rPr>
              <a:t>organisées par l’OFB à Montpellier</a:t>
            </a:r>
            <a:endParaRPr lang="fr-FR" sz="8000" b="0" strike="noStrike" spc="-1" dirty="0">
              <a:solidFill>
                <a:srgbClr val="000000"/>
              </a:solidFill>
              <a:latin typeface="Candara" panose="020E0502030303020204" pitchFamily="34" charset="0"/>
            </a:endParaRPr>
          </a:p>
          <a:p>
            <a:pPr marL="800280" lvl="1" indent="-343080" algn="just">
              <a:lnSpc>
                <a:spcPct val="120000"/>
              </a:lnSpc>
              <a:spcBef>
                <a:spcPts val="0"/>
              </a:spcBef>
              <a:buClr>
                <a:srgbClr val="000000"/>
              </a:buClr>
              <a:buFont typeface="Arial"/>
              <a:buChar char="•"/>
              <a:tabLst>
                <a:tab pos="0" algn="l"/>
              </a:tabLst>
            </a:pPr>
            <a:r>
              <a:rPr lang="fr-FR" sz="8000" b="1" strike="noStrike" spc="-1" dirty="0">
                <a:solidFill>
                  <a:srgbClr val="000000"/>
                </a:solidFill>
                <a:latin typeface="Candara" panose="020E0502030303020204" pitchFamily="34" charset="0"/>
                <a:ea typeface="Calibri"/>
              </a:rPr>
              <a:t>14-15 décembre Séminaire biodiversité outre-mer « challenger l’avenir », </a:t>
            </a:r>
            <a:r>
              <a:rPr lang="fr-FR" sz="8000" b="0" strike="noStrike" spc="-1" dirty="0">
                <a:solidFill>
                  <a:srgbClr val="000000"/>
                </a:solidFill>
                <a:latin typeface="Candara" panose="020E0502030303020204" pitchFamily="34" charset="0"/>
                <a:ea typeface="Calibri"/>
              </a:rPr>
              <a:t>organisé par l’OFB à La Grande Motte</a:t>
            </a:r>
            <a:endParaRPr lang="fr-FR" sz="8000" b="0" strike="noStrike" spc="-1" dirty="0">
              <a:solidFill>
                <a:srgbClr val="000000"/>
              </a:solidFill>
              <a:latin typeface="Candara" panose="020E0502030303020204" pitchFamily="34" charset="0"/>
            </a:endParaRPr>
          </a:p>
          <a:p>
            <a:pPr>
              <a:lnSpc>
                <a:spcPct val="120000"/>
              </a:lnSpc>
              <a:spcBef>
                <a:spcPts val="0"/>
              </a:spcBef>
            </a:pPr>
            <a:endParaRPr lang="fr-FR" sz="8000" b="0" strike="noStrike" spc="-1" dirty="0">
              <a:solidFill>
                <a:srgbClr val="000000"/>
              </a:solidFill>
              <a:latin typeface="Candara" panose="020E0502030303020204" pitchFamily="34" charset="0"/>
            </a:endParaRPr>
          </a:p>
          <a:p>
            <a:pPr marL="343080" indent="-343080">
              <a:lnSpc>
                <a:spcPct val="120000"/>
              </a:lnSpc>
              <a:spcBef>
                <a:spcPts val="0"/>
              </a:spcBef>
              <a:buClr>
                <a:srgbClr val="004D91"/>
              </a:buClr>
              <a:buFont typeface="Arial"/>
              <a:buChar char="•"/>
              <a:tabLst>
                <a:tab pos="0" algn="l"/>
              </a:tabLst>
            </a:pPr>
            <a:r>
              <a:rPr lang="fr-FR" sz="8000" b="1" strike="noStrike" spc="-1" dirty="0">
                <a:solidFill>
                  <a:srgbClr val="004D91"/>
                </a:solidFill>
                <a:latin typeface="Candara" panose="020E0502030303020204" pitchFamily="34" charset="0"/>
                <a:ea typeface="Calibri"/>
              </a:rPr>
              <a:t>2024 </a:t>
            </a:r>
            <a:endParaRPr lang="fr-FR" sz="8000" b="0" strike="noStrike" spc="-1" dirty="0">
              <a:solidFill>
                <a:srgbClr val="000000"/>
              </a:solidFill>
              <a:latin typeface="Calibri"/>
            </a:endParaRPr>
          </a:p>
          <a:p>
            <a:pPr marL="743040" lvl="1" indent="-285840" algn="just">
              <a:lnSpc>
                <a:spcPct val="120000"/>
              </a:lnSpc>
              <a:spcBef>
                <a:spcPts val="0"/>
              </a:spcBef>
              <a:buClr>
                <a:srgbClr val="000000"/>
              </a:buClr>
              <a:buFont typeface="Arial"/>
              <a:buChar char="•"/>
              <a:tabLst>
                <a:tab pos="0" algn="l"/>
              </a:tabLst>
            </a:pPr>
            <a:r>
              <a:rPr lang="fr-FR" sz="8000" b="0" strike="noStrike" spc="-1" dirty="0">
                <a:solidFill>
                  <a:srgbClr val="000000"/>
                </a:solidFill>
                <a:latin typeface="Candara"/>
                <a:ea typeface="Calibri"/>
              </a:rPr>
              <a:t>Janvier :point d’information </a:t>
            </a:r>
            <a:r>
              <a:rPr lang="fr-FR" sz="8000" b="1" strike="noStrike" spc="-1" dirty="0">
                <a:solidFill>
                  <a:srgbClr val="000000"/>
                </a:solidFill>
                <a:latin typeface="Candara"/>
                <a:ea typeface="Calibri"/>
              </a:rPr>
              <a:t>communication</a:t>
            </a:r>
            <a:endParaRPr lang="fr-FR" sz="8000" b="0" strike="noStrike" spc="-1" dirty="0">
              <a:solidFill>
                <a:srgbClr val="000000"/>
              </a:solidFill>
              <a:latin typeface="Calibri"/>
            </a:endParaRPr>
          </a:p>
          <a:p>
            <a:pPr marL="743040" lvl="1" indent="-285840" algn="just">
              <a:lnSpc>
                <a:spcPct val="120000"/>
              </a:lnSpc>
              <a:spcBef>
                <a:spcPts val="0"/>
              </a:spcBef>
              <a:buClr>
                <a:srgbClr val="000000"/>
              </a:buClr>
              <a:buFont typeface="Arial"/>
              <a:buChar char="•"/>
              <a:tabLst>
                <a:tab pos="0" algn="l"/>
              </a:tabLst>
            </a:pPr>
            <a:r>
              <a:rPr lang="fr-FR" sz="8000" b="0" strike="noStrike" spc="-1" dirty="0">
                <a:solidFill>
                  <a:srgbClr val="000000"/>
                </a:solidFill>
                <a:latin typeface="Candara"/>
                <a:ea typeface="Calibri"/>
              </a:rPr>
              <a:t>Janvier : </a:t>
            </a:r>
            <a:r>
              <a:rPr lang="fr-FR" sz="8000" b="1" strike="noStrike" spc="-1" dirty="0">
                <a:solidFill>
                  <a:srgbClr val="000000"/>
                </a:solidFill>
                <a:latin typeface="Candara"/>
                <a:ea typeface="Calibri"/>
              </a:rPr>
              <a:t>Appel à projets mangroves SOS corail</a:t>
            </a:r>
            <a:endParaRPr lang="fr-FR" sz="8000" b="0" strike="noStrike" spc="-1" dirty="0">
              <a:solidFill>
                <a:srgbClr val="000000"/>
              </a:solidFill>
              <a:latin typeface="Calibri"/>
            </a:endParaRPr>
          </a:p>
          <a:p>
            <a:pPr marL="743040" lvl="1" indent="-285840" algn="just">
              <a:lnSpc>
                <a:spcPct val="120000"/>
              </a:lnSpc>
              <a:spcBef>
                <a:spcPts val="0"/>
              </a:spcBef>
              <a:buClr>
                <a:srgbClr val="000000"/>
              </a:buClr>
              <a:buFont typeface="Arial"/>
              <a:buChar char="•"/>
              <a:tabLst>
                <a:tab pos="0" algn="l"/>
              </a:tabLst>
            </a:pPr>
            <a:r>
              <a:rPr lang="fr-FR" sz="8000" b="0" strike="noStrike" spc="-1" dirty="0">
                <a:solidFill>
                  <a:srgbClr val="000000"/>
                </a:solidFill>
                <a:latin typeface="Candara"/>
                <a:ea typeface="Calibri"/>
              </a:rPr>
              <a:t>Février et mars : deux </a:t>
            </a:r>
            <a:r>
              <a:rPr lang="fr-FR" sz="8000" b="1" strike="noStrike" spc="-1" dirty="0">
                <a:solidFill>
                  <a:srgbClr val="000000"/>
                </a:solidFill>
                <a:latin typeface="Candara"/>
                <a:ea typeface="Calibri"/>
              </a:rPr>
              <a:t>webinaires sur la restauration corallienne </a:t>
            </a:r>
            <a:r>
              <a:rPr lang="fr-FR" sz="8000" b="0" strike="noStrike" spc="-1" dirty="0">
                <a:solidFill>
                  <a:srgbClr val="000000"/>
                </a:solidFill>
                <a:latin typeface="Candara"/>
                <a:ea typeface="Calibri"/>
              </a:rPr>
              <a:t>(1</a:t>
            </a:r>
            <a:r>
              <a:rPr lang="fr-FR" sz="8000" b="0" strike="noStrike" spc="-1" baseline="30000" dirty="0">
                <a:solidFill>
                  <a:srgbClr val="000000"/>
                </a:solidFill>
                <a:latin typeface="Candara"/>
                <a:ea typeface="Calibri"/>
              </a:rPr>
              <a:t>er</a:t>
            </a:r>
            <a:r>
              <a:rPr lang="fr-FR" sz="8000" b="0" strike="noStrike" spc="-1" dirty="0">
                <a:solidFill>
                  <a:srgbClr val="000000"/>
                </a:solidFill>
                <a:latin typeface="Candara"/>
                <a:ea typeface="Calibri"/>
              </a:rPr>
              <a:t> d’une série organisée en lien avec </a:t>
            </a:r>
            <a:r>
              <a:rPr lang="fr-FR" sz="8000" b="0" strike="noStrike" spc="-1" dirty="0" err="1">
                <a:solidFill>
                  <a:srgbClr val="000000"/>
                </a:solidFill>
                <a:latin typeface="Candara"/>
                <a:ea typeface="Calibri"/>
              </a:rPr>
              <a:t>RespectOcean</a:t>
            </a:r>
            <a:r>
              <a:rPr lang="fr-FR" sz="8000" b="0" strike="noStrike" spc="-1" dirty="0">
                <a:solidFill>
                  <a:srgbClr val="000000"/>
                </a:solidFill>
                <a:latin typeface="Candara"/>
                <a:ea typeface="Calibri"/>
              </a:rPr>
              <a:t>)</a:t>
            </a:r>
            <a:endParaRPr lang="fr-FR" sz="8000" b="0" strike="noStrike" spc="-1" dirty="0">
              <a:solidFill>
                <a:srgbClr val="000000"/>
              </a:solidFill>
              <a:latin typeface="Calibri"/>
            </a:endParaRPr>
          </a:p>
          <a:p>
            <a:pPr marL="800280" lvl="1" indent="-343080" algn="just">
              <a:lnSpc>
                <a:spcPct val="120000"/>
              </a:lnSpc>
              <a:spcBef>
                <a:spcPts val="0"/>
              </a:spcBef>
              <a:buClr>
                <a:srgbClr val="000000"/>
              </a:buClr>
              <a:buFont typeface="Arial"/>
              <a:buChar char="•"/>
              <a:tabLst>
                <a:tab pos="0" algn="l"/>
              </a:tabLst>
            </a:pPr>
            <a:r>
              <a:rPr lang="fr-FR" sz="8000" b="0" strike="noStrike" spc="-1" dirty="0">
                <a:solidFill>
                  <a:srgbClr val="000000"/>
                </a:solidFill>
                <a:latin typeface="Candara"/>
                <a:ea typeface="Calibri"/>
              </a:rPr>
              <a:t>Avril : Cérémonie de remise de la </a:t>
            </a:r>
            <a:r>
              <a:rPr lang="fr-FR" sz="8000" b="1" strike="noStrike" spc="-1" dirty="0">
                <a:solidFill>
                  <a:srgbClr val="000000"/>
                </a:solidFill>
                <a:latin typeface="Candara"/>
                <a:ea typeface="Calibri"/>
              </a:rPr>
              <a:t>Palme </a:t>
            </a:r>
            <a:r>
              <a:rPr lang="fr-FR" sz="8000" b="1" strike="noStrike" spc="-1" dirty="0" err="1">
                <a:solidFill>
                  <a:srgbClr val="000000"/>
                </a:solidFill>
                <a:latin typeface="Candara"/>
                <a:ea typeface="Calibri"/>
              </a:rPr>
              <a:t>Ifrecor</a:t>
            </a:r>
            <a:endParaRPr lang="fr-FR" sz="8000" b="0" strike="noStrike" spc="-1" dirty="0">
              <a:solidFill>
                <a:srgbClr val="000000"/>
              </a:solidFill>
              <a:latin typeface="Calibri"/>
            </a:endParaRPr>
          </a:p>
          <a:p>
            <a:pPr marL="800280" lvl="1" indent="-343080" algn="just">
              <a:lnSpc>
                <a:spcPct val="120000"/>
              </a:lnSpc>
              <a:spcBef>
                <a:spcPts val="0"/>
              </a:spcBef>
              <a:buClr>
                <a:srgbClr val="000000"/>
              </a:buClr>
              <a:buFont typeface="Arial"/>
              <a:buChar char="•"/>
              <a:tabLst>
                <a:tab pos="0" algn="l"/>
              </a:tabLst>
            </a:pPr>
            <a:r>
              <a:rPr lang="fr-FR" sz="8000" b="0" strike="noStrike" spc="-1" dirty="0">
                <a:solidFill>
                  <a:srgbClr val="000000"/>
                </a:solidFill>
                <a:latin typeface="Candara"/>
                <a:ea typeface="Calibri"/>
              </a:rPr>
              <a:t>20-21 mai : La Réunion - ateliers mise en œuvre </a:t>
            </a:r>
            <a:r>
              <a:rPr lang="fr-FR" sz="8000" b="1" strike="noStrike" spc="-1" dirty="0">
                <a:solidFill>
                  <a:srgbClr val="000000"/>
                </a:solidFill>
                <a:latin typeface="Candara"/>
                <a:ea typeface="Calibri"/>
              </a:rPr>
              <a:t>plan national zones humides outre-mer</a:t>
            </a:r>
            <a:endParaRPr lang="fr-FR" sz="8000" b="0" strike="noStrike" spc="-1" dirty="0">
              <a:solidFill>
                <a:srgbClr val="000000"/>
              </a:solidFill>
              <a:latin typeface="Calibri"/>
            </a:endParaRPr>
          </a:p>
          <a:p>
            <a:pPr marL="800280" lvl="1" indent="-343080" algn="just">
              <a:lnSpc>
                <a:spcPct val="120000"/>
              </a:lnSpc>
              <a:spcBef>
                <a:spcPts val="0"/>
              </a:spcBef>
              <a:buClr>
                <a:srgbClr val="000000"/>
              </a:buClr>
              <a:buFont typeface="Arial"/>
              <a:buChar char="•"/>
              <a:tabLst>
                <a:tab pos="0" algn="l"/>
              </a:tabLst>
            </a:pPr>
            <a:r>
              <a:rPr lang="fr-FR" sz="8000" b="0" strike="noStrike" spc="-1" dirty="0">
                <a:solidFill>
                  <a:srgbClr val="000000"/>
                </a:solidFill>
                <a:latin typeface="Candara"/>
                <a:ea typeface="Calibri"/>
              </a:rPr>
              <a:t>22-25 mai : La Réunion - </a:t>
            </a:r>
            <a:r>
              <a:rPr lang="fr-FR" sz="8000" b="1" strike="noStrike" spc="-1" dirty="0">
                <a:solidFill>
                  <a:srgbClr val="000000"/>
                </a:solidFill>
                <a:latin typeface="Candara"/>
                <a:ea typeface="Calibri"/>
              </a:rPr>
              <a:t>séminaire </a:t>
            </a:r>
            <a:r>
              <a:rPr lang="fr-FR" sz="8000" b="1" strike="noStrike" spc="-1" dirty="0" err="1">
                <a:solidFill>
                  <a:srgbClr val="000000"/>
                </a:solidFill>
                <a:latin typeface="Candara"/>
                <a:ea typeface="Calibri"/>
              </a:rPr>
              <a:t>Ramsar</a:t>
            </a:r>
            <a:endParaRPr lang="fr-FR" sz="8000" b="0" strike="noStrike" spc="-1" dirty="0">
              <a:solidFill>
                <a:srgbClr val="000000"/>
              </a:solidFill>
              <a:latin typeface="Calibri"/>
            </a:endParaRPr>
          </a:p>
          <a:p>
            <a:pPr marL="800280" lvl="1" indent="-343080" algn="just">
              <a:lnSpc>
                <a:spcPct val="120000"/>
              </a:lnSpc>
              <a:spcBef>
                <a:spcPts val="0"/>
              </a:spcBef>
              <a:buClr>
                <a:srgbClr val="000000"/>
              </a:buClr>
              <a:buFont typeface="Arial"/>
              <a:buChar char="•"/>
              <a:tabLst>
                <a:tab pos="0" algn="l"/>
              </a:tabLst>
            </a:pPr>
            <a:r>
              <a:rPr lang="fr-FR" sz="8000" b="0" strike="noStrike" spc="-1" dirty="0">
                <a:solidFill>
                  <a:srgbClr val="000000"/>
                </a:solidFill>
                <a:latin typeface="Candara"/>
                <a:ea typeface="Calibri"/>
              </a:rPr>
              <a:t>27-31</a:t>
            </a:r>
            <a:r>
              <a:rPr lang="fr-FR" sz="8000" b="1" strike="noStrike" spc="-1" dirty="0">
                <a:solidFill>
                  <a:srgbClr val="000000"/>
                </a:solidFill>
                <a:latin typeface="Candara"/>
                <a:ea typeface="Calibri"/>
              </a:rPr>
              <a:t> </a:t>
            </a:r>
            <a:r>
              <a:rPr lang="fr-FR" sz="8000" b="0" strike="noStrike" spc="-1" dirty="0">
                <a:solidFill>
                  <a:srgbClr val="000000"/>
                </a:solidFill>
                <a:latin typeface="Candara"/>
                <a:ea typeface="Calibri"/>
              </a:rPr>
              <a:t>mai : La Réunion – comité </a:t>
            </a:r>
            <a:r>
              <a:rPr lang="fr-FR" sz="8000" b="1" strike="noStrike" spc="-1" dirty="0">
                <a:solidFill>
                  <a:srgbClr val="000000"/>
                </a:solidFill>
                <a:latin typeface="Candara"/>
                <a:ea typeface="Calibri"/>
              </a:rPr>
              <a:t>national </a:t>
            </a:r>
            <a:r>
              <a:rPr lang="fr-FR" sz="8000" b="1" strike="noStrike" spc="-1" dirty="0" err="1">
                <a:solidFill>
                  <a:srgbClr val="000000"/>
                </a:solidFill>
                <a:latin typeface="Candara"/>
                <a:ea typeface="Calibri"/>
              </a:rPr>
              <a:t>Ifrecor</a:t>
            </a:r>
            <a:endParaRPr lang="fr-FR" sz="8000" b="0" strike="noStrike" spc="-1" dirty="0">
              <a:solidFill>
                <a:srgbClr val="000000"/>
              </a:solidFill>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 10" descr="fond-page-ifrecor1.png"/>
          <p:cNvPicPr/>
          <p:nvPr/>
        </p:nvPicPr>
        <p:blipFill>
          <a:blip r:embed="rId2"/>
          <a:stretch/>
        </p:blipFill>
        <p:spPr>
          <a:xfrm>
            <a:off x="0" y="5668200"/>
            <a:ext cx="9143640" cy="1212120"/>
          </a:xfrm>
          <a:prstGeom prst="rect">
            <a:avLst/>
          </a:prstGeom>
          <a:ln w="0">
            <a:noFill/>
          </a:ln>
        </p:spPr>
      </p:pic>
      <p:sp>
        <p:nvSpPr>
          <p:cNvPr id="97" name="Titre 1"/>
          <p:cNvSpPr/>
          <p:nvPr/>
        </p:nvSpPr>
        <p:spPr>
          <a:xfrm>
            <a:off x="405360" y="500400"/>
            <a:ext cx="6091560" cy="7664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anchor="ctr">
            <a:normAutofit/>
          </a:bodyPr>
          <a:lstStyle/>
          <a:p>
            <a:pPr>
              <a:lnSpc>
                <a:spcPts val="2999"/>
              </a:lnSpc>
              <a:buNone/>
            </a:pPr>
            <a:r>
              <a:rPr lang="fr-FR" sz="3500" b="1" strike="noStrike" spc="-1">
                <a:solidFill>
                  <a:srgbClr val="984807"/>
                </a:solidFill>
                <a:latin typeface="Candara"/>
              </a:rPr>
              <a:t>Ordre du jour</a:t>
            </a:r>
            <a:endParaRPr lang="fr-FR" sz="3500" b="0" strike="noStrike" spc="-1">
              <a:latin typeface="Arial"/>
            </a:endParaRPr>
          </a:p>
        </p:txBody>
      </p:sp>
      <p:sp>
        <p:nvSpPr>
          <p:cNvPr id="98" name="Titre 1"/>
          <p:cNvSpPr/>
          <p:nvPr/>
        </p:nvSpPr>
        <p:spPr>
          <a:xfrm>
            <a:off x="405360" y="1630440"/>
            <a:ext cx="8895240" cy="52495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100000"/>
              </a:lnSpc>
              <a:buNone/>
            </a:pPr>
            <a:endParaRPr lang="fr-FR" sz="1600" b="0" strike="noStrike" spc="-1" dirty="0">
              <a:latin typeface="Arial"/>
            </a:endParaRPr>
          </a:p>
          <a:p>
            <a:pPr marL="343080" indent="-343080">
              <a:lnSpc>
                <a:spcPct val="100000"/>
              </a:lnSpc>
              <a:spcBef>
                <a:spcPts val="601"/>
              </a:spcBef>
              <a:spcAft>
                <a:spcPts val="601"/>
              </a:spcAft>
              <a:buClr>
                <a:srgbClr val="000000"/>
              </a:buClr>
              <a:buFont typeface="Calibri"/>
              <a:buAutoNum type="arabicPeriod"/>
            </a:pPr>
            <a:r>
              <a:rPr lang="fr-FR" sz="1600" b="1" strike="noStrike" spc="-1" dirty="0">
                <a:solidFill>
                  <a:srgbClr val="000000"/>
                </a:solidFill>
                <a:latin typeface="Candara"/>
              </a:rPr>
              <a:t>Ouverture (Pierre-Edouard GUILLAIN MTECT – Delphine COLLE MIOM)</a:t>
            </a:r>
            <a:endParaRPr lang="fr-FR" sz="1600" b="0" strike="noStrike" spc="-1" dirty="0">
              <a:latin typeface="Arial"/>
            </a:endParaRPr>
          </a:p>
          <a:p>
            <a:pPr marL="343080" indent="-343080">
              <a:lnSpc>
                <a:spcPct val="100000"/>
              </a:lnSpc>
              <a:spcBef>
                <a:spcPts val="601"/>
              </a:spcBef>
              <a:spcAft>
                <a:spcPts val="601"/>
              </a:spcAft>
              <a:buClr>
                <a:srgbClr val="000000"/>
              </a:buClr>
              <a:buFont typeface="Calibri"/>
              <a:buAutoNum type="arabicPeriod"/>
            </a:pPr>
            <a:r>
              <a:rPr lang="fr-FR" sz="1600" b="1" strike="noStrike" spc="-1" dirty="0">
                <a:solidFill>
                  <a:srgbClr val="000000"/>
                </a:solidFill>
                <a:latin typeface="Candara"/>
              </a:rPr>
              <a:t>Introduction et tour de table (Secrétariat)</a:t>
            </a:r>
            <a:endParaRPr lang="fr-FR" sz="1600" b="0" strike="noStrike" spc="-1" dirty="0">
              <a:latin typeface="Arial"/>
            </a:endParaRPr>
          </a:p>
          <a:p>
            <a:pPr marL="343080" indent="-343080">
              <a:lnSpc>
                <a:spcPct val="100000"/>
              </a:lnSpc>
              <a:spcBef>
                <a:spcPts val="601"/>
              </a:spcBef>
              <a:spcAft>
                <a:spcPts val="601"/>
              </a:spcAft>
              <a:buClr>
                <a:srgbClr val="000000"/>
              </a:buClr>
              <a:buFont typeface="Calibri"/>
              <a:buAutoNum type="arabicPeriod"/>
            </a:pPr>
            <a:r>
              <a:rPr lang="fr-FR" sz="1600" b="1" strike="noStrike" spc="-1" dirty="0">
                <a:solidFill>
                  <a:srgbClr val="000000"/>
                </a:solidFill>
                <a:latin typeface="Candara"/>
              </a:rPr>
              <a:t>Nouvelle gouvernance </a:t>
            </a:r>
            <a:r>
              <a:rPr lang="fr-FR" sz="1600" b="1" strike="noStrike" spc="-1" dirty="0" err="1">
                <a:solidFill>
                  <a:srgbClr val="000000"/>
                </a:solidFill>
                <a:latin typeface="Candara"/>
              </a:rPr>
              <a:t>Ifrecor</a:t>
            </a:r>
            <a:r>
              <a:rPr lang="fr-FR" sz="1600" b="1" strike="noStrike" spc="-1" dirty="0">
                <a:solidFill>
                  <a:srgbClr val="000000"/>
                </a:solidFill>
                <a:latin typeface="Candara"/>
              </a:rPr>
              <a:t> (Secrétariat)</a:t>
            </a:r>
            <a:endParaRPr lang="fr-FR" sz="1600" b="0" strike="noStrike" spc="-1" dirty="0">
              <a:latin typeface="Arial"/>
            </a:endParaRPr>
          </a:p>
          <a:p>
            <a:pPr marL="343080" indent="-343080">
              <a:lnSpc>
                <a:spcPct val="100000"/>
              </a:lnSpc>
              <a:spcBef>
                <a:spcPts val="601"/>
              </a:spcBef>
              <a:spcAft>
                <a:spcPts val="601"/>
              </a:spcAft>
              <a:buClr>
                <a:srgbClr val="000000"/>
              </a:buClr>
              <a:buFont typeface="Calibri"/>
              <a:buAutoNum type="arabicPeriod"/>
            </a:pPr>
            <a:r>
              <a:rPr lang="fr-FR" sz="1600" b="1" strike="noStrike" spc="-1" dirty="0">
                <a:solidFill>
                  <a:srgbClr val="000000"/>
                </a:solidFill>
                <a:latin typeface="Candara"/>
              </a:rPr>
              <a:t>Actualités nationales (Claire BISSERY et Comités locaux)</a:t>
            </a:r>
            <a:endParaRPr lang="fr-FR" sz="1600" b="0" strike="noStrike" spc="-1" dirty="0">
              <a:latin typeface="Arial"/>
            </a:endParaRPr>
          </a:p>
          <a:p>
            <a:pPr marL="343080" indent="-343080">
              <a:lnSpc>
                <a:spcPct val="100000"/>
              </a:lnSpc>
              <a:spcBef>
                <a:spcPts val="601"/>
              </a:spcBef>
              <a:spcAft>
                <a:spcPts val="601"/>
              </a:spcAft>
              <a:buClr>
                <a:srgbClr val="000000"/>
              </a:buClr>
              <a:buFont typeface="Calibri"/>
              <a:buAutoNum type="arabicPeriod"/>
            </a:pPr>
            <a:r>
              <a:rPr lang="fr-FR" sz="1600" b="1" strike="noStrike" spc="-1" dirty="0">
                <a:solidFill>
                  <a:srgbClr val="000000"/>
                </a:solidFill>
                <a:latin typeface="Candara"/>
              </a:rPr>
              <a:t>Programme d’actions 2022-2026 (Secrétariat et cellule d’appui)</a:t>
            </a:r>
            <a:endParaRPr lang="fr-FR" sz="1600" b="0" strike="noStrike" spc="-1" dirty="0">
              <a:latin typeface="Arial"/>
            </a:endParaRPr>
          </a:p>
          <a:p>
            <a:pPr marL="343080" indent="-343080">
              <a:lnSpc>
                <a:spcPct val="100000"/>
              </a:lnSpc>
              <a:spcBef>
                <a:spcPts val="601"/>
              </a:spcBef>
              <a:spcAft>
                <a:spcPts val="601"/>
              </a:spcAft>
              <a:buClr>
                <a:srgbClr val="000000"/>
              </a:buClr>
              <a:buFont typeface="Calibri"/>
              <a:buAutoNum type="arabicPeriod"/>
            </a:pPr>
            <a:r>
              <a:rPr lang="fr-FR" sz="1600" b="1" strike="noStrike" spc="-1" dirty="0">
                <a:solidFill>
                  <a:srgbClr val="000000"/>
                </a:solidFill>
                <a:latin typeface="Candara"/>
              </a:rPr>
              <a:t>Plan d’actions pour la protection des récifs coralliens (Secrétariat)</a:t>
            </a:r>
            <a:endParaRPr lang="fr-FR" sz="1600" b="0" strike="noStrike" spc="-1" dirty="0">
              <a:latin typeface="Arial"/>
            </a:endParaRPr>
          </a:p>
          <a:p>
            <a:pPr marL="343080" indent="-343080">
              <a:lnSpc>
                <a:spcPct val="100000"/>
              </a:lnSpc>
              <a:spcBef>
                <a:spcPts val="601"/>
              </a:spcBef>
              <a:spcAft>
                <a:spcPts val="601"/>
              </a:spcAft>
              <a:buClr>
                <a:srgbClr val="000000"/>
              </a:buClr>
              <a:buFont typeface="Calibri"/>
              <a:buAutoNum type="arabicPeriod"/>
            </a:pPr>
            <a:r>
              <a:rPr lang="fr-FR" sz="1600" b="1" strike="noStrike" spc="-1" dirty="0">
                <a:solidFill>
                  <a:srgbClr val="000000"/>
                </a:solidFill>
                <a:latin typeface="Candara"/>
              </a:rPr>
              <a:t>Prochain comité national (Secrétariat)</a:t>
            </a:r>
            <a:endParaRPr lang="fr-FR" sz="1600" b="0" strike="noStrike" spc="-1" dirty="0">
              <a:latin typeface="Arial"/>
            </a:endParaRPr>
          </a:p>
          <a:p>
            <a:pPr marL="343080" indent="-343080">
              <a:lnSpc>
                <a:spcPct val="100000"/>
              </a:lnSpc>
              <a:spcBef>
                <a:spcPts val="601"/>
              </a:spcBef>
              <a:spcAft>
                <a:spcPts val="601"/>
              </a:spcAft>
              <a:buClr>
                <a:srgbClr val="000000"/>
              </a:buClr>
              <a:buFont typeface="Calibri"/>
              <a:buAutoNum type="arabicPeriod"/>
            </a:pPr>
            <a:r>
              <a:rPr lang="fr-FR" sz="1600" b="1" strike="noStrike" spc="-1" dirty="0">
                <a:solidFill>
                  <a:srgbClr val="000000"/>
                </a:solidFill>
                <a:latin typeface="Candara"/>
              </a:rPr>
              <a:t>Autres informations (Secrétariat)</a:t>
            </a:r>
            <a:endParaRPr lang="fr-FR" sz="1600" b="0" strike="noStrike" spc="-1" dirty="0">
              <a:latin typeface="Arial"/>
            </a:endParaRPr>
          </a:p>
          <a:p>
            <a:pPr marL="343080" indent="-343080">
              <a:lnSpc>
                <a:spcPct val="100000"/>
              </a:lnSpc>
              <a:spcBef>
                <a:spcPts val="601"/>
              </a:spcBef>
              <a:spcAft>
                <a:spcPts val="601"/>
              </a:spcAft>
              <a:buClr>
                <a:srgbClr val="000000"/>
              </a:buClr>
              <a:buFont typeface="Calibri"/>
              <a:buAutoNum type="arabicPeriod"/>
            </a:pPr>
            <a:r>
              <a:rPr lang="fr-FR" sz="1600" b="1" strike="noStrike" spc="-1" dirty="0">
                <a:solidFill>
                  <a:srgbClr val="000000"/>
                </a:solidFill>
                <a:latin typeface="Candara"/>
              </a:rPr>
              <a:t>Actualités internationales (Secrétariat et cellule d’appui)</a:t>
            </a:r>
            <a:endParaRPr lang="fr-FR" sz="1600" b="0" strike="noStrike" spc="-1" dirty="0">
              <a:latin typeface="Arial"/>
            </a:endParaRPr>
          </a:p>
          <a:p>
            <a:pPr marL="343080" indent="-343080">
              <a:lnSpc>
                <a:spcPct val="100000"/>
              </a:lnSpc>
              <a:spcBef>
                <a:spcPts val="601"/>
              </a:spcBef>
              <a:spcAft>
                <a:spcPts val="601"/>
              </a:spcAft>
              <a:buClr>
                <a:srgbClr val="000000"/>
              </a:buClr>
              <a:buFont typeface="Calibri"/>
              <a:buAutoNum type="arabicPeriod"/>
            </a:pPr>
            <a:r>
              <a:rPr lang="fr-FR" sz="1600" b="1" strike="noStrike" spc="-1" dirty="0">
                <a:solidFill>
                  <a:srgbClr val="000000"/>
                </a:solidFill>
                <a:latin typeface="Candara"/>
              </a:rPr>
              <a:t>Calendrier 2023-2024 (Secrétariat)</a:t>
            </a:r>
            <a:endParaRPr lang="fr-FR" sz="1600" b="0" strike="noStrike" spc="-1" dirty="0">
              <a:latin typeface="Arial"/>
            </a:endParaRPr>
          </a:p>
          <a:p>
            <a:pPr>
              <a:lnSpc>
                <a:spcPts val="1800"/>
              </a:lnSpc>
              <a:buNone/>
            </a:pPr>
            <a:endParaRPr lang="fr-FR" sz="1600" b="0" strike="noStrike" spc="-1" dirty="0">
              <a:latin typeface="Arial"/>
            </a:endParaRPr>
          </a:p>
          <a:p>
            <a:pPr>
              <a:lnSpc>
                <a:spcPts val="1800"/>
              </a:lnSpc>
              <a:buNone/>
            </a:pPr>
            <a:endParaRPr lang="fr-FR" sz="1600" b="0" strike="noStrike" spc="-1" dirty="0">
              <a:latin typeface="Arial"/>
            </a:endParaRPr>
          </a:p>
          <a:p>
            <a:pPr>
              <a:lnSpc>
                <a:spcPts val="1800"/>
              </a:lnSpc>
              <a:buNone/>
            </a:pPr>
            <a:endParaRPr lang="fr-FR" sz="1500" b="0" strike="noStrike" spc="-1" dirty="0">
              <a:latin typeface="Arial"/>
            </a:endParaRPr>
          </a:p>
        </p:txBody>
      </p:sp>
      <p:sp>
        <p:nvSpPr>
          <p:cNvPr id="99" name="Connecteur droit 2"/>
          <p:cNvSpPr/>
          <p:nvPr/>
        </p:nvSpPr>
        <p:spPr>
          <a:xfrm>
            <a:off x="576720" y="1160280"/>
            <a:ext cx="5247000" cy="360"/>
          </a:xfrm>
          <a:prstGeom prst="line">
            <a:avLst/>
          </a:prstGeom>
          <a:ln>
            <a:solidFill>
              <a:srgbClr val="4F81BD"/>
            </a:solidFill>
            <a:round/>
          </a:ln>
        </p:spPr>
        <p:style>
          <a:lnRef idx="2">
            <a:schemeClr val="accent1"/>
          </a:lnRef>
          <a:fillRef idx="0">
            <a:schemeClr val="accent1"/>
          </a:fillRef>
          <a:effectRef idx="1">
            <a:schemeClr val="accent1"/>
          </a:effectRef>
          <a:fontRef idx="minor"/>
        </p:style>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 10" descr="fond-page-ifrecor1.png"/>
          <p:cNvPicPr/>
          <p:nvPr/>
        </p:nvPicPr>
        <p:blipFill>
          <a:blip r:embed="rId2"/>
          <a:stretch/>
        </p:blipFill>
        <p:spPr>
          <a:xfrm>
            <a:off x="0" y="5668200"/>
            <a:ext cx="9143640" cy="1212120"/>
          </a:xfrm>
          <a:prstGeom prst="rect">
            <a:avLst/>
          </a:prstGeom>
          <a:ln w="0">
            <a:noFill/>
          </a:ln>
        </p:spPr>
      </p:pic>
      <p:sp>
        <p:nvSpPr>
          <p:cNvPr id="97" name="Titre 1"/>
          <p:cNvSpPr/>
          <p:nvPr/>
        </p:nvSpPr>
        <p:spPr>
          <a:xfrm>
            <a:off x="405359" y="500400"/>
            <a:ext cx="8396895" cy="7664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anchor="ctr">
            <a:normAutofit/>
          </a:bodyPr>
          <a:lstStyle/>
          <a:p>
            <a:pPr>
              <a:lnSpc>
                <a:spcPts val="2999"/>
              </a:lnSpc>
              <a:buNone/>
            </a:pPr>
            <a:r>
              <a:rPr lang="fr-FR" sz="3500" b="1" strike="noStrike" spc="-1" dirty="0">
                <a:solidFill>
                  <a:srgbClr val="984807"/>
                </a:solidFill>
                <a:latin typeface="Candara"/>
              </a:rPr>
              <a:t>Gouvernance de l’</a:t>
            </a:r>
            <a:r>
              <a:rPr lang="fr-FR" sz="3500" b="1" strike="noStrike" spc="-1" dirty="0" err="1">
                <a:solidFill>
                  <a:srgbClr val="984807"/>
                </a:solidFill>
                <a:latin typeface="Candara"/>
              </a:rPr>
              <a:t>Ifrecor</a:t>
            </a:r>
            <a:endParaRPr lang="fr-FR" sz="3500" b="0" strike="noStrike" spc="-1" dirty="0">
              <a:latin typeface="Arial"/>
            </a:endParaRPr>
          </a:p>
        </p:txBody>
      </p:sp>
      <p:sp>
        <p:nvSpPr>
          <p:cNvPr id="98" name="Titre 1"/>
          <p:cNvSpPr/>
          <p:nvPr/>
        </p:nvSpPr>
        <p:spPr>
          <a:xfrm>
            <a:off x="405361" y="1630440"/>
            <a:ext cx="8526204" cy="52495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100000"/>
              </a:lnSpc>
              <a:buNone/>
            </a:pPr>
            <a:r>
              <a:rPr lang="fr-FR" sz="1600" b="1" strike="noStrike" spc="-1" dirty="0">
                <a:latin typeface="Candara" panose="020E0502030303020204" pitchFamily="34" charset="0"/>
              </a:rPr>
              <a:t>DECRET DU 22 MAI 2023 relatif au Comité national et aux comités locaux de l’Initiative française pour les récifs coralliens</a:t>
            </a:r>
          </a:p>
          <a:p>
            <a:pPr>
              <a:lnSpc>
                <a:spcPts val="1800"/>
              </a:lnSpc>
              <a:buNone/>
            </a:pPr>
            <a:endParaRPr lang="fr-FR" sz="1600" b="0" strike="noStrike" spc="-1" dirty="0">
              <a:latin typeface="Candara" panose="020E0502030303020204" pitchFamily="34" charset="0"/>
            </a:endParaRPr>
          </a:p>
          <a:p>
            <a:pPr>
              <a:lnSpc>
                <a:spcPts val="1800"/>
              </a:lnSpc>
              <a:buNone/>
            </a:pPr>
            <a:endParaRPr lang="fr-FR" sz="1600" spc="-1" dirty="0">
              <a:latin typeface="Candara" panose="020E0502030303020204" pitchFamily="34" charset="0"/>
            </a:endParaRPr>
          </a:p>
          <a:p>
            <a:pPr marL="285750" indent="-285750">
              <a:lnSpc>
                <a:spcPts val="1800"/>
              </a:lnSpc>
              <a:buFont typeface="Wingdings" panose="05000000000000000000" pitchFamily="2" charset="2"/>
              <a:buChar char="Ø"/>
            </a:pPr>
            <a:r>
              <a:rPr lang="fr-FR" sz="1600" spc="-1" dirty="0">
                <a:latin typeface="Candara" panose="020E0502030303020204" pitchFamily="34" charset="0"/>
              </a:rPr>
              <a:t>Les dispositions règlementaires ayant institué l’</a:t>
            </a:r>
            <a:r>
              <a:rPr lang="fr-FR" sz="1600" spc="-1" dirty="0" err="1">
                <a:latin typeface="Candara" panose="020E0502030303020204" pitchFamily="34" charset="0"/>
              </a:rPr>
              <a:t>Ifrecor</a:t>
            </a:r>
            <a:r>
              <a:rPr lang="fr-FR" sz="1600" spc="-1" dirty="0">
                <a:latin typeface="Candara" panose="020E0502030303020204" pitchFamily="34" charset="0"/>
              </a:rPr>
              <a:t> depuis 2000 étaient caduques depuis le 8 juin 2016</a:t>
            </a:r>
          </a:p>
          <a:p>
            <a:pPr marL="285750" indent="-285750">
              <a:lnSpc>
                <a:spcPts val="1800"/>
              </a:lnSpc>
              <a:buFont typeface="Wingdings" panose="05000000000000000000" pitchFamily="2" charset="2"/>
              <a:buChar char="Ø"/>
            </a:pPr>
            <a:endParaRPr lang="fr-FR" sz="1600" spc="-1" dirty="0">
              <a:latin typeface="Candara" panose="020E0502030303020204" pitchFamily="34" charset="0"/>
            </a:endParaRPr>
          </a:p>
          <a:p>
            <a:pPr marL="285750" indent="-285750">
              <a:lnSpc>
                <a:spcPts val="1800"/>
              </a:lnSpc>
              <a:buFont typeface="Wingdings" panose="05000000000000000000" pitchFamily="2" charset="2"/>
              <a:buChar char="Ø"/>
            </a:pPr>
            <a:r>
              <a:rPr lang="fr-FR" sz="1600" spc="-1" dirty="0">
                <a:latin typeface="Candara" panose="020E0502030303020204" pitchFamily="34" charset="0"/>
              </a:rPr>
              <a:t>Un chantier de renouvellement de la gouvernance a été initié pour répondre à plusieurs objectifs :</a:t>
            </a:r>
          </a:p>
          <a:p>
            <a:pPr marL="742950" lvl="1" indent="-285750">
              <a:lnSpc>
                <a:spcPts val="1800"/>
              </a:lnSpc>
              <a:buFont typeface="Wingdings" panose="05000000000000000000" pitchFamily="2" charset="2"/>
              <a:buChar char="Ø"/>
            </a:pPr>
            <a:r>
              <a:rPr lang="fr-FR" sz="1400" spc="-1" dirty="0">
                <a:latin typeface="Candara" panose="020E0502030303020204" pitchFamily="34" charset="0"/>
              </a:rPr>
              <a:t>Acter la hausse de l’ambition sur la préservation des récifs coralliens (Livre Bleu, PA Récifs, etc.)</a:t>
            </a:r>
          </a:p>
          <a:p>
            <a:pPr marL="742950" lvl="1" indent="-285750">
              <a:lnSpc>
                <a:spcPts val="1800"/>
              </a:lnSpc>
              <a:buFont typeface="Wingdings" panose="05000000000000000000" pitchFamily="2" charset="2"/>
              <a:buChar char="Ø"/>
            </a:pPr>
            <a:r>
              <a:rPr lang="fr-FR" sz="1400" spc="-1" dirty="0">
                <a:latin typeface="Candara" panose="020E0502030303020204" pitchFamily="34" charset="0"/>
              </a:rPr>
              <a:t>Adapter l’</a:t>
            </a:r>
            <a:r>
              <a:rPr lang="fr-FR" sz="1400" spc="-1" dirty="0" err="1">
                <a:latin typeface="Candara" panose="020E0502030303020204" pitchFamily="34" charset="0"/>
              </a:rPr>
              <a:t>Ifrecor</a:t>
            </a:r>
            <a:r>
              <a:rPr lang="fr-FR" sz="1400" spc="-1" dirty="0">
                <a:latin typeface="Candara" panose="020E0502030303020204" pitchFamily="34" charset="0"/>
              </a:rPr>
              <a:t> au changement  de contexte et d’acteurs (OFB, Secrétariat d’Etat chargé de la mer, etc.)</a:t>
            </a:r>
          </a:p>
          <a:p>
            <a:pPr marL="285750" indent="-285750">
              <a:lnSpc>
                <a:spcPts val="1800"/>
              </a:lnSpc>
              <a:buFont typeface="Wingdings" panose="05000000000000000000" pitchFamily="2" charset="2"/>
              <a:buChar char="Ø"/>
            </a:pPr>
            <a:endParaRPr lang="fr-FR" sz="1400" spc="-1" dirty="0">
              <a:latin typeface="Candara" panose="020E0502030303020204" pitchFamily="34" charset="0"/>
            </a:endParaRPr>
          </a:p>
          <a:p>
            <a:pPr marL="285750" indent="-285750">
              <a:lnSpc>
                <a:spcPts val="1800"/>
              </a:lnSpc>
              <a:buFont typeface="Wingdings" panose="05000000000000000000" pitchFamily="2" charset="2"/>
              <a:buChar char="Ø"/>
            </a:pPr>
            <a:r>
              <a:rPr lang="fr-FR" sz="1600" spc="-1" dirty="0">
                <a:latin typeface="Candara" panose="020E0502030303020204" pitchFamily="34" charset="0"/>
              </a:rPr>
              <a:t>Le décret du 22 mai 2023 (</a:t>
            </a:r>
            <a:r>
              <a:rPr lang="fr-FR" sz="1600" spc="-1" dirty="0">
                <a:latin typeface="Candara" panose="020E0502030303020204" pitchFamily="34" charset="0"/>
                <a:hlinkClick r:id="rId3"/>
              </a:rPr>
              <a:t>https://www.legifrance.gouv.fr/jorf/id/JORFTEXT000047581102</a:t>
            </a:r>
            <a:r>
              <a:rPr lang="fr-FR" sz="1600" spc="-1" dirty="0">
                <a:latin typeface="Candara" panose="020E0502030303020204" pitchFamily="34" charset="0"/>
              </a:rPr>
              <a:t>) </a:t>
            </a:r>
          </a:p>
          <a:p>
            <a:pPr marL="742950" lvl="1" indent="-285750">
              <a:lnSpc>
                <a:spcPts val="1800"/>
              </a:lnSpc>
              <a:buFont typeface="Wingdings" panose="05000000000000000000" pitchFamily="2" charset="2"/>
              <a:buChar char="Ø"/>
            </a:pPr>
            <a:r>
              <a:rPr lang="fr-FR" sz="1400" spc="-1" dirty="0">
                <a:latin typeface="Candara" panose="020E0502030303020204" pitchFamily="34" charset="0"/>
              </a:rPr>
              <a:t>Introduit une gouvernance plus collégiale avec la création d’un bureau</a:t>
            </a:r>
          </a:p>
          <a:p>
            <a:pPr marL="742950" lvl="1" indent="-285750">
              <a:lnSpc>
                <a:spcPts val="1800"/>
              </a:lnSpc>
              <a:buFont typeface="Wingdings" panose="05000000000000000000" pitchFamily="2" charset="2"/>
              <a:buChar char="Ø"/>
            </a:pPr>
            <a:r>
              <a:rPr lang="fr-FR" sz="1400" spc="-1" dirty="0">
                <a:latin typeface="Candara" panose="020E0502030303020204" pitchFamily="34" charset="0"/>
              </a:rPr>
              <a:t>Clarifie et formalise la répartition des rôles entre les instances qui composent l’</a:t>
            </a:r>
            <a:r>
              <a:rPr lang="fr-FR" sz="1400" spc="-1" dirty="0" err="1">
                <a:latin typeface="Candara" panose="020E0502030303020204" pitchFamily="34" charset="0"/>
              </a:rPr>
              <a:t>Ifrecor</a:t>
            </a:r>
            <a:endParaRPr lang="fr-FR" sz="1400" spc="-1" dirty="0">
              <a:latin typeface="Candara" panose="020E0502030303020204" pitchFamily="34" charset="0"/>
            </a:endParaRPr>
          </a:p>
          <a:p>
            <a:pPr marL="742950" lvl="1" indent="-285750">
              <a:lnSpc>
                <a:spcPts val="1800"/>
              </a:lnSpc>
              <a:buFont typeface="Wingdings" panose="05000000000000000000" pitchFamily="2" charset="2"/>
              <a:buChar char="Ø"/>
            </a:pPr>
            <a:r>
              <a:rPr lang="fr-FR" sz="1400" spc="-1" dirty="0">
                <a:latin typeface="Candara" panose="020E0502030303020204" pitchFamily="34" charset="0"/>
              </a:rPr>
              <a:t>Maintien le principe de souplesse dans la constitution des comités locaux</a:t>
            </a:r>
          </a:p>
          <a:p>
            <a:pPr marL="742950" lvl="1" indent="-285750">
              <a:lnSpc>
                <a:spcPts val="1800"/>
              </a:lnSpc>
              <a:buFont typeface="Wingdings" panose="05000000000000000000" pitchFamily="2" charset="2"/>
              <a:buChar char="Ø"/>
            </a:pPr>
            <a:r>
              <a:rPr lang="fr-FR" sz="1400" spc="-1" dirty="0">
                <a:latin typeface="Candara" panose="020E0502030303020204" pitchFamily="34" charset="0"/>
              </a:rPr>
              <a:t>Permet une meilleure implication des exécutifs locaux</a:t>
            </a:r>
          </a:p>
          <a:p>
            <a:pPr marL="285750" indent="-285750">
              <a:lnSpc>
                <a:spcPts val="1800"/>
              </a:lnSpc>
              <a:buFont typeface="Wingdings" panose="05000000000000000000" pitchFamily="2" charset="2"/>
              <a:buChar char="Ø"/>
            </a:pPr>
            <a:endParaRPr lang="fr-FR" sz="1600" b="0" strike="noStrike" spc="-1" dirty="0">
              <a:latin typeface="Candara" panose="020E0502030303020204" pitchFamily="34" charset="0"/>
            </a:endParaRPr>
          </a:p>
          <a:p>
            <a:pPr>
              <a:lnSpc>
                <a:spcPts val="1800"/>
              </a:lnSpc>
              <a:buNone/>
            </a:pPr>
            <a:endParaRPr lang="fr-FR" sz="1500" b="0" strike="noStrike" spc="-1" dirty="0">
              <a:latin typeface="Arial"/>
            </a:endParaRPr>
          </a:p>
        </p:txBody>
      </p:sp>
      <p:sp>
        <p:nvSpPr>
          <p:cNvPr id="99" name="Connecteur droit 2"/>
          <p:cNvSpPr/>
          <p:nvPr/>
        </p:nvSpPr>
        <p:spPr>
          <a:xfrm>
            <a:off x="576720" y="1160280"/>
            <a:ext cx="5247000" cy="360"/>
          </a:xfrm>
          <a:prstGeom prst="line">
            <a:avLst/>
          </a:prstGeom>
          <a:ln>
            <a:solidFill>
              <a:srgbClr val="4F81BD"/>
            </a:solidFill>
            <a:round/>
          </a:ln>
        </p:spPr>
        <p:style>
          <a:lnRef idx="2">
            <a:schemeClr val="accent1"/>
          </a:lnRef>
          <a:fillRef idx="0">
            <a:schemeClr val="accent1"/>
          </a:fillRef>
          <a:effectRef idx="1">
            <a:schemeClr val="accent1"/>
          </a:effectRef>
          <a:fontRef idx="minor"/>
        </p:style>
      </p:sp>
    </p:spTree>
    <p:extLst>
      <p:ext uri="{BB962C8B-B14F-4D97-AF65-F5344CB8AC3E}">
        <p14:creationId xmlns:p14="http://schemas.microsoft.com/office/powerpoint/2010/main" val="1169249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 10" descr="fond-page-ifrecor1.png"/>
          <p:cNvPicPr/>
          <p:nvPr/>
        </p:nvPicPr>
        <p:blipFill>
          <a:blip r:embed="rId2"/>
          <a:stretch/>
        </p:blipFill>
        <p:spPr>
          <a:xfrm>
            <a:off x="0" y="5668200"/>
            <a:ext cx="9143640" cy="1212120"/>
          </a:xfrm>
          <a:prstGeom prst="rect">
            <a:avLst/>
          </a:prstGeom>
          <a:ln w="0">
            <a:noFill/>
          </a:ln>
        </p:spPr>
      </p:pic>
      <p:sp>
        <p:nvSpPr>
          <p:cNvPr id="97" name="Titre 1"/>
          <p:cNvSpPr/>
          <p:nvPr/>
        </p:nvSpPr>
        <p:spPr>
          <a:xfrm>
            <a:off x="405360" y="500400"/>
            <a:ext cx="6091560" cy="7664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anchor="ctr">
            <a:normAutofit/>
          </a:bodyPr>
          <a:lstStyle/>
          <a:p>
            <a:pPr>
              <a:lnSpc>
                <a:spcPts val="2999"/>
              </a:lnSpc>
              <a:buNone/>
            </a:pPr>
            <a:r>
              <a:rPr lang="fr-FR" sz="3500" b="1" strike="noStrike" spc="-1" dirty="0">
                <a:solidFill>
                  <a:srgbClr val="984807"/>
                </a:solidFill>
                <a:latin typeface="Candara"/>
              </a:rPr>
              <a:t>Gouvernance de l’</a:t>
            </a:r>
            <a:r>
              <a:rPr lang="fr-FR" sz="3500" b="1" strike="noStrike" spc="-1" dirty="0" err="1">
                <a:solidFill>
                  <a:srgbClr val="984807"/>
                </a:solidFill>
                <a:latin typeface="Candara"/>
              </a:rPr>
              <a:t>Ifrecor</a:t>
            </a:r>
            <a:endParaRPr lang="fr-FR" sz="3500" b="0" strike="noStrike" spc="-1" dirty="0">
              <a:latin typeface="Arial"/>
            </a:endParaRPr>
          </a:p>
        </p:txBody>
      </p:sp>
      <p:sp>
        <p:nvSpPr>
          <p:cNvPr id="98" name="Titre 1"/>
          <p:cNvSpPr/>
          <p:nvPr/>
        </p:nvSpPr>
        <p:spPr>
          <a:xfrm>
            <a:off x="405360" y="1630440"/>
            <a:ext cx="8738640" cy="52495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100000"/>
              </a:lnSpc>
              <a:buNone/>
            </a:pPr>
            <a:r>
              <a:rPr lang="fr-FR" sz="1600" b="1" strike="noStrike" spc="-1" dirty="0">
                <a:latin typeface="Candara" panose="020E0502030303020204" pitchFamily="34" charset="0"/>
              </a:rPr>
              <a:t>COMPOSITION DU COMITE NATIONAL</a:t>
            </a:r>
          </a:p>
          <a:p>
            <a:pPr>
              <a:lnSpc>
                <a:spcPts val="1800"/>
              </a:lnSpc>
              <a:buNone/>
            </a:pPr>
            <a:endParaRPr lang="fr-FR" sz="1600" b="0" strike="noStrike" spc="-1" dirty="0">
              <a:latin typeface="Arial"/>
            </a:endParaRPr>
          </a:p>
          <a:p>
            <a:pPr>
              <a:lnSpc>
                <a:spcPts val="1800"/>
              </a:lnSpc>
              <a:buNone/>
            </a:pPr>
            <a:r>
              <a:rPr lang="fr-FR" sz="1600" b="0" strike="noStrike" spc="-1" dirty="0">
                <a:latin typeface="Candara" panose="020E0502030303020204" pitchFamily="34" charset="0"/>
              </a:rPr>
              <a:t>Le Comité national de l’</a:t>
            </a:r>
            <a:r>
              <a:rPr lang="fr-FR" sz="1600" b="0" strike="noStrike" spc="-1" dirty="0" err="1">
                <a:latin typeface="Candara" panose="020E0502030303020204" pitchFamily="34" charset="0"/>
              </a:rPr>
              <a:t>Ifrecor</a:t>
            </a:r>
            <a:r>
              <a:rPr lang="fr-FR" sz="1600" b="0" strike="noStrike" spc="-1" dirty="0">
                <a:latin typeface="Candara" panose="020E0502030303020204" pitchFamily="34" charset="0"/>
              </a:rPr>
              <a:t> est placé sous la co-présidence du ministre chargé de l’environnement et du ministre chargé des outre-mer.</a:t>
            </a:r>
          </a:p>
          <a:p>
            <a:pPr>
              <a:lnSpc>
                <a:spcPts val="1800"/>
              </a:lnSpc>
              <a:buNone/>
            </a:pPr>
            <a:endParaRPr lang="fr-FR" sz="1600" spc="-1" dirty="0">
              <a:latin typeface="Candara" panose="020E0502030303020204" pitchFamily="34" charset="0"/>
            </a:endParaRPr>
          </a:p>
          <a:p>
            <a:pPr>
              <a:lnSpc>
                <a:spcPts val="1800"/>
              </a:lnSpc>
              <a:buNone/>
            </a:pPr>
            <a:endParaRPr lang="fr-FR" sz="1600" b="0" strike="noStrike" spc="-1" dirty="0">
              <a:latin typeface="Candara" panose="020E0502030303020204" pitchFamily="34" charset="0"/>
            </a:endParaRPr>
          </a:p>
          <a:p>
            <a:pPr>
              <a:lnSpc>
                <a:spcPts val="1800"/>
              </a:lnSpc>
              <a:buNone/>
            </a:pPr>
            <a:endParaRPr lang="fr-FR" sz="1500" b="0" strike="noStrike" spc="-1" dirty="0">
              <a:latin typeface="Arial"/>
            </a:endParaRPr>
          </a:p>
        </p:txBody>
      </p:sp>
      <p:sp>
        <p:nvSpPr>
          <p:cNvPr id="99" name="Connecteur droit 2"/>
          <p:cNvSpPr/>
          <p:nvPr/>
        </p:nvSpPr>
        <p:spPr>
          <a:xfrm>
            <a:off x="576720" y="1160280"/>
            <a:ext cx="5247000" cy="360"/>
          </a:xfrm>
          <a:prstGeom prst="line">
            <a:avLst/>
          </a:prstGeom>
          <a:ln>
            <a:solidFill>
              <a:srgbClr val="4F81BD"/>
            </a:solidFill>
            <a:round/>
          </a:ln>
        </p:spPr>
        <p:style>
          <a:lnRef idx="2">
            <a:schemeClr val="accent1"/>
          </a:lnRef>
          <a:fillRef idx="0">
            <a:schemeClr val="accent1"/>
          </a:fillRef>
          <a:effectRef idx="1">
            <a:schemeClr val="accent1"/>
          </a:effectRef>
          <a:fontRef idx="minor"/>
        </p:style>
      </p:sp>
      <p:pic>
        <p:nvPicPr>
          <p:cNvPr id="6" name="Picture 2">
            <a:extLst>
              <a:ext uri="{FF2B5EF4-FFF2-40B4-BE49-F238E27FC236}">
                <a16:creationId xmlns:a16="http://schemas.microsoft.com/office/drawing/2014/main" id="{7BFB1704-C3C0-4657-B535-20CAEBE87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377" y="2951575"/>
            <a:ext cx="1180794" cy="983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731A6A5-60D8-41F1-A009-E406C6CA4B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4458" y="2999014"/>
            <a:ext cx="1391078" cy="7065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me 7">
            <a:extLst>
              <a:ext uri="{FF2B5EF4-FFF2-40B4-BE49-F238E27FC236}">
                <a16:creationId xmlns:a16="http://schemas.microsoft.com/office/drawing/2014/main" id="{6C8C239F-098B-4C14-AABB-0CF7C16BE91B}"/>
              </a:ext>
            </a:extLst>
          </p:cNvPr>
          <p:cNvGraphicFramePr/>
          <p:nvPr>
            <p:extLst>
              <p:ext uri="{D42A27DB-BD31-4B8C-83A1-F6EECF244321}">
                <p14:modId xmlns:p14="http://schemas.microsoft.com/office/powerpoint/2010/main" val="1472939165"/>
              </p:ext>
            </p:extLst>
          </p:nvPr>
        </p:nvGraphicFramePr>
        <p:xfrm>
          <a:off x="792581" y="2484581"/>
          <a:ext cx="6730322" cy="35423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Image 8">
            <a:extLst>
              <a:ext uri="{FF2B5EF4-FFF2-40B4-BE49-F238E27FC236}">
                <a16:creationId xmlns:a16="http://schemas.microsoft.com/office/drawing/2014/main" id="{FFB1013E-F8F0-469D-9620-A357E031D5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6831" y="5065658"/>
            <a:ext cx="2222021" cy="1063005"/>
          </a:xfrm>
          <a:prstGeom prst="rect">
            <a:avLst/>
          </a:prstGeom>
        </p:spPr>
      </p:pic>
    </p:spTree>
    <p:extLst>
      <p:ext uri="{BB962C8B-B14F-4D97-AF65-F5344CB8AC3E}">
        <p14:creationId xmlns:p14="http://schemas.microsoft.com/office/powerpoint/2010/main" val="36861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 10" descr="fond-page-ifrecor1.png"/>
          <p:cNvPicPr/>
          <p:nvPr/>
        </p:nvPicPr>
        <p:blipFill>
          <a:blip r:embed="rId2"/>
          <a:stretch/>
        </p:blipFill>
        <p:spPr>
          <a:xfrm>
            <a:off x="0" y="5668200"/>
            <a:ext cx="9143640" cy="1212120"/>
          </a:xfrm>
          <a:prstGeom prst="rect">
            <a:avLst/>
          </a:prstGeom>
          <a:ln w="0">
            <a:noFill/>
          </a:ln>
        </p:spPr>
      </p:pic>
      <p:sp>
        <p:nvSpPr>
          <p:cNvPr id="97" name="Titre 1"/>
          <p:cNvSpPr/>
          <p:nvPr/>
        </p:nvSpPr>
        <p:spPr>
          <a:xfrm>
            <a:off x="405360" y="500400"/>
            <a:ext cx="6091560" cy="7664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anchor="ctr">
            <a:normAutofit/>
          </a:bodyPr>
          <a:lstStyle/>
          <a:p>
            <a:pPr>
              <a:lnSpc>
                <a:spcPts val="2999"/>
              </a:lnSpc>
              <a:buNone/>
            </a:pPr>
            <a:r>
              <a:rPr lang="fr-FR" sz="3500" b="1" strike="noStrike" spc="-1" dirty="0">
                <a:solidFill>
                  <a:srgbClr val="984807"/>
                </a:solidFill>
                <a:latin typeface="Candara"/>
              </a:rPr>
              <a:t>Gouvernance de l’</a:t>
            </a:r>
            <a:r>
              <a:rPr lang="fr-FR" sz="3500" b="1" strike="noStrike" spc="-1" dirty="0" err="1">
                <a:solidFill>
                  <a:srgbClr val="984807"/>
                </a:solidFill>
                <a:latin typeface="Candara"/>
              </a:rPr>
              <a:t>Ifrecor</a:t>
            </a:r>
            <a:endParaRPr lang="fr-FR" sz="3500" b="0" strike="noStrike" spc="-1" dirty="0">
              <a:latin typeface="Arial"/>
            </a:endParaRPr>
          </a:p>
        </p:txBody>
      </p:sp>
      <p:sp>
        <p:nvSpPr>
          <p:cNvPr id="98" name="Titre 1"/>
          <p:cNvSpPr/>
          <p:nvPr/>
        </p:nvSpPr>
        <p:spPr>
          <a:xfrm>
            <a:off x="405360" y="1630440"/>
            <a:ext cx="3723296" cy="52495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100000"/>
              </a:lnSpc>
              <a:buNone/>
            </a:pPr>
            <a:r>
              <a:rPr lang="fr-FR" sz="1600" b="1" strike="noStrike" spc="-1" dirty="0">
                <a:latin typeface="Candara" panose="020E0502030303020204" pitchFamily="34" charset="0"/>
              </a:rPr>
              <a:t>COMPOSITION DU COMITE NATIONAL</a:t>
            </a:r>
          </a:p>
          <a:p>
            <a:pPr>
              <a:lnSpc>
                <a:spcPts val="1800"/>
              </a:lnSpc>
              <a:buNone/>
            </a:pPr>
            <a:endParaRPr lang="fr-FR" sz="1400" spc="-1" dirty="0">
              <a:latin typeface="Candara" panose="020E0502030303020204" pitchFamily="34" charset="0"/>
            </a:endParaRPr>
          </a:p>
          <a:p>
            <a:pPr>
              <a:lnSpc>
                <a:spcPts val="1800"/>
              </a:lnSpc>
              <a:buNone/>
            </a:pPr>
            <a:r>
              <a:rPr lang="fr-FR" sz="1400" b="1" spc="-1" dirty="0">
                <a:latin typeface="Candara" panose="020E0502030303020204" pitchFamily="34" charset="0"/>
              </a:rPr>
              <a:t>Représentants de l’Etat :</a:t>
            </a:r>
          </a:p>
          <a:p>
            <a:pPr marL="342900" indent="-342900">
              <a:lnSpc>
                <a:spcPts val="1800"/>
              </a:lnSpc>
              <a:buFont typeface="+mj-lt"/>
              <a:buAutoNum type="arabicPeriod"/>
            </a:pPr>
            <a:r>
              <a:rPr lang="fr-FR" sz="1400" strike="noStrike" spc="-1" dirty="0">
                <a:latin typeface="Candara" panose="020E0502030303020204" pitchFamily="34" charset="0"/>
              </a:rPr>
              <a:t>M</a:t>
            </a:r>
            <a:r>
              <a:rPr lang="fr-FR" sz="1400" spc="-1" dirty="0">
                <a:latin typeface="Candara" panose="020E0502030303020204" pitchFamily="34" charset="0"/>
              </a:rPr>
              <a:t>TECT</a:t>
            </a:r>
          </a:p>
          <a:p>
            <a:pPr marL="342900" indent="-342900">
              <a:lnSpc>
                <a:spcPts val="1800"/>
              </a:lnSpc>
              <a:buFont typeface="+mj-lt"/>
              <a:buAutoNum type="arabicPeriod"/>
            </a:pPr>
            <a:r>
              <a:rPr lang="fr-FR" sz="1400" strike="noStrike" spc="-1" dirty="0">
                <a:latin typeface="Candara" panose="020E0502030303020204" pitchFamily="34" charset="0"/>
              </a:rPr>
              <a:t>MESR</a:t>
            </a:r>
          </a:p>
          <a:p>
            <a:pPr marL="342900" indent="-342900">
              <a:lnSpc>
                <a:spcPts val="1800"/>
              </a:lnSpc>
              <a:buFont typeface="+mj-lt"/>
              <a:buAutoNum type="arabicPeriod"/>
            </a:pPr>
            <a:r>
              <a:rPr lang="fr-FR" sz="1400" spc="-1" dirty="0">
                <a:latin typeface="Candara" panose="020E0502030303020204" pitchFamily="34" charset="0"/>
              </a:rPr>
              <a:t>MASA</a:t>
            </a:r>
          </a:p>
          <a:p>
            <a:pPr marL="342900" indent="-342900">
              <a:lnSpc>
                <a:spcPts val="1800"/>
              </a:lnSpc>
              <a:buFont typeface="+mj-lt"/>
              <a:buAutoNum type="arabicPeriod"/>
            </a:pPr>
            <a:r>
              <a:rPr lang="fr-FR" sz="1400" strike="noStrike" spc="-1" dirty="0">
                <a:latin typeface="Candara" panose="020E0502030303020204" pitchFamily="34" charset="0"/>
              </a:rPr>
              <a:t>MIOM</a:t>
            </a:r>
          </a:p>
          <a:p>
            <a:pPr marL="342900" indent="-342900">
              <a:lnSpc>
                <a:spcPts val="1800"/>
              </a:lnSpc>
              <a:buFont typeface="+mj-lt"/>
              <a:buAutoNum type="arabicPeriod"/>
            </a:pPr>
            <a:r>
              <a:rPr lang="fr-FR" sz="1400" spc="-1" dirty="0">
                <a:latin typeface="Candara" panose="020E0502030303020204" pitchFamily="34" charset="0"/>
              </a:rPr>
              <a:t>SE Mer</a:t>
            </a:r>
          </a:p>
          <a:p>
            <a:pPr marL="342900" indent="-342900">
              <a:lnSpc>
                <a:spcPts val="1800"/>
              </a:lnSpc>
              <a:buFont typeface="+mj-lt"/>
              <a:buAutoNum type="arabicPeriod"/>
            </a:pPr>
            <a:r>
              <a:rPr lang="fr-FR" sz="1400" strike="noStrike" spc="-1" dirty="0">
                <a:latin typeface="Candara" panose="020E0502030303020204" pitchFamily="34" charset="0"/>
              </a:rPr>
              <a:t>SG Mer</a:t>
            </a:r>
          </a:p>
          <a:p>
            <a:pPr marL="342900" indent="-342900">
              <a:lnSpc>
                <a:spcPts val="1800"/>
              </a:lnSpc>
              <a:buFont typeface="+mj-lt"/>
              <a:buAutoNum type="arabicPeriod"/>
            </a:pPr>
            <a:endParaRPr lang="fr-FR" sz="1400" spc="-1" dirty="0">
              <a:latin typeface="Candara" panose="020E0502030303020204" pitchFamily="34" charset="0"/>
            </a:endParaRPr>
          </a:p>
          <a:p>
            <a:pPr>
              <a:lnSpc>
                <a:spcPts val="1800"/>
              </a:lnSpc>
            </a:pPr>
            <a:r>
              <a:rPr lang="fr-FR" sz="1400" b="1" strike="noStrike" spc="-1" dirty="0">
                <a:latin typeface="Candara" panose="020E0502030303020204" pitchFamily="34" charset="0"/>
              </a:rPr>
              <a:t>Parlementaires :</a:t>
            </a:r>
          </a:p>
          <a:p>
            <a:pPr>
              <a:lnSpc>
                <a:spcPts val="1800"/>
              </a:lnSpc>
            </a:pPr>
            <a:r>
              <a:rPr lang="fr-FR" sz="1400" spc="-1" dirty="0">
                <a:latin typeface="Candara" panose="020E0502030303020204" pitchFamily="34" charset="0"/>
              </a:rPr>
              <a:t>4 députés et 4 sénateurs</a:t>
            </a:r>
          </a:p>
          <a:p>
            <a:pPr>
              <a:lnSpc>
                <a:spcPts val="1800"/>
              </a:lnSpc>
            </a:pPr>
            <a:endParaRPr lang="fr-FR" sz="1400" strike="noStrike" spc="-1" dirty="0">
              <a:latin typeface="Candara" panose="020E0502030303020204" pitchFamily="34" charset="0"/>
            </a:endParaRPr>
          </a:p>
          <a:p>
            <a:pPr>
              <a:lnSpc>
                <a:spcPts val="1800"/>
              </a:lnSpc>
            </a:pPr>
            <a:r>
              <a:rPr lang="fr-FR" sz="1400" b="1" strike="noStrike" spc="-1" dirty="0">
                <a:latin typeface="Candara" panose="020E0502030303020204" pitchFamily="34" charset="0"/>
              </a:rPr>
              <a:t>Comités locaux :</a:t>
            </a:r>
          </a:p>
          <a:p>
            <a:pPr>
              <a:lnSpc>
                <a:spcPts val="1800"/>
              </a:lnSpc>
              <a:buNone/>
            </a:pPr>
            <a:r>
              <a:rPr lang="fr-FR" sz="1400" spc="-1" dirty="0">
                <a:latin typeface="Candara" panose="020E0502030303020204" pitchFamily="34" charset="0"/>
              </a:rPr>
              <a:t>1 représentant pour chacun des 11 territoires qui composent l’</a:t>
            </a:r>
            <a:r>
              <a:rPr lang="fr-FR" sz="1400" spc="-1" dirty="0" err="1">
                <a:latin typeface="Candara" panose="020E0502030303020204" pitchFamily="34" charset="0"/>
              </a:rPr>
              <a:t>Ifrecor</a:t>
            </a:r>
            <a:r>
              <a:rPr lang="fr-FR" sz="1400" spc="-1" dirty="0">
                <a:latin typeface="Candara" panose="020E0502030303020204" pitchFamily="34" charset="0"/>
              </a:rPr>
              <a:t> ;</a:t>
            </a:r>
          </a:p>
          <a:p>
            <a:pPr>
              <a:lnSpc>
                <a:spcPts val="1800"/>
              </a:lnSpc>
              <a:buNone/>
            </a:pPr>
            <a:r>
              <a:rPr lang="fr-FR" sz="1400" spc="-1" dirty="0">
                <a:latin typeface="Candara" panose="020E0502030303020204" pitchFamily="34" charset="0"/>
              </a:rPr>
              <a:t>1 représentant des exécutifs de Nouvelle-Calédonie, de Polynésie française, de Saint-Barthélemy, des TAAF, de Wallis et Futuna</a:t>
            </a:r>
          </a:p>
          <a:p>
            <a:pPr>
              <a:lnSpc>
                <a:spcPts val="1800"/>
              </a:lnSpc>
              <a:buNone/>
            </a:pPr>
            <a:endParaRPr lang="fr-FR" sz="1600" b="0" strike="noStrike" spc="-1" dirty="0">
              <a:latin typeface="Candara" panose="020E0502030303020204" pitchFamily="34" charset="0"/>
            </a:endParaRPr>
          </a:p>
          <a:p>
            <a:pPr>
              <a:lnSpc>
                <a:spcPts val="1800"/>
              </a:lnSpc>
              <a:buNone/>
            </a:pPr>
            <a:endParaRPr lang="fr-FR" sz="1500" b="0" strike="noStrike" spc="-1" dirty="0">
              <a:latin typeface="Arial"/>
            </a:endParaRPr>
          </a:p>
        </p:txBody>
      </p:sp>
      <p:sp>
        <p:nvSpPr>
          <p:cNvPr id="99" name="Connecteur droit 2"/>
          <p:cNvSpPr/>
          <p:nvPr/>
        </p:nvSpPr>
        <p:spPr>
          <a:xfrm>
            <a:off x="576720" y="1160280"/>
            <a:ext cx="5247000" cy="360"/>
          </a:xfrm>
          <a:prstGeom prst="line">
            <a:avLst/>
          </a:prstGeom>
          <a:ln>
            <a:solidFill>
              <a:srgbClr val="4F81BD"/>
            </a:solidFill>
            <a:round/>
          </a:ln>
        </p:spPr>
        <p:style>
          <a:lnRef idx="2">
            <a:schemeClr val="accent1"/>
          </a:lnRef>
          <a:fillRef idx="0">
            <a:schemeClr val="accent1"/>
          </a:fillRef>
          <a:effectRef idx="1">
            <a:schemeClr val="accent1"/>
          </a:effectRef>
          <a:fontRef idx="minor"/>
        </p:style>
      </p:sp>
      <p:sp>
        <p:nvSpPr>
          <p:cNvPr id="10" name="Titre 1">
            <a:extLst>
              <a:ext uri="{FF2B5EF4-FFF2-40B4-BE49-F238E27FC236}">
                <a16:creationId xmlns:a16="http://schemas.microsoft.com/office/drawing/2014/main" id="{5414FF60-434C-4EB0-9351-744AA883A7FE}"/>
              </a:ext>
            </a:extLst>
          </p:cNvPr>
          <p:cNvSpPr/>
          <p:nvPr/>
        </p:nvSpPr>
        <p:spPr>
          <a:xfrm>
            <a:off x="3892104" y="2106125"/>
            <a:ext cx="3723296" cy="52495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100000"/>
              </a:lnSpc>
              <a:buNone/>
            </a:pPr>
            <a:r>
              <a:rPr lang="fr-FR" sz="1400" b="1" strike="noStrike" spc="-1" dirty="0">
                <a:latin typeface="Candara" panose="020E0502030303020204" pitchFamily="34" charset="0"/>
              </a:rPr>
              <a:t>Scientifiques et gestionnaires :</a:t>
            </a:r>
            <a:endParaRPr lang="fr-FR" sz="1400" b="0" strike="noStrike" spc="-1" dirty="0">
              <a:latin typeface="Candara" panose="020E0502030303020204" pitchFamily="34" charset="0"/>
            </a:endParaRPr>
          </a:p>
          <a:p>
            <a:pPr marL="342900" indent="-342900">
              <a:lnSpc>
                <a:spcPts val="1800"/>
              </a:lnSpc>
              <a:buFont typeface="+mj-lt"/>
              <a:buAutoNum type="arabicPeriod"/>
            </a:pPr>
            <a:r>
              <a:rPr lang="fr-FR" sz="1400" b="0" strike="noStrike" spc="-1" dirty="0">
                <a:latin typeface="Candara" panose="020E0502030303020204" pitchFamily="34" charset="0"/>
              </a:rPr>
              <a:t>MNHN</a:t>
            </a:r>
          </a:p>
          <a:p>
            <a:pPr marL="342900" indent="-342900">
              <a:lnSpc>
                <a:spcPts val="1800"/>
              </a:lnSpc>
              <a:buFont typeface="+mj-lt"/>
              <a:buAutoNum type="arabicPeriod"/>
            </a:pPr>
            <a:r>
              <a:rPr lang="fr-FR" sz="1400" spc="-1" dirty="0">
                <a:latin typeface="Candara" panose="020E0502030303020204" pitchFamily="34" charset="0"/>
              </a:rPr>
              <a:t>IRD</a:t>
            </a:r>
          </a:p>
          <a:p>
            <a:pPr marL="342900" indent="-342900">
              <a:lnSpc>
                <a:spcPts val="1800"/>
              </a:lnSpc>
              <a:buFont typeface="+mj-lt"/>
              <a:buAutoNum type="arabicPeriod"/>
            </a:pPr>
            <a:r>
              <a:rPr lang="fr-FR" sz="1400" b="0" strike="noStrike" spc="-1" dirty="0">
                <a:latin typeface="Candara" panose="020E0502030303020204" pitchFamily="34" charset="0"/>
              </a:rPr>
              <a:t>Ifremer</a:t>
            </a:r>
          </a:p>
          <a:p>
            <a:pPr marL="342900" indent="-342900">
              <a:lnSpc>
                <a:spcPts val="1800"/>
              </a:lnSpc>
              <a:buFont typeface="+mj-lt"/>
              <a:buAutoNum type="arabicPeriod"/>
            </a:pPr>
            <a:r>
              <a:rPr lang="fr-FR" sz="1400" spc="-1" dirty="0">
                <a:latin typeface="Candara" panose="020E0502030303020204" pitchFamily="34" charset="0"/>
              </a:rPr>
              <a:t>CNRS</a:t>
            </a:r>
          </a:p>
          <a:p>
            <a:pPr marL="342900" indent="-342900">
              <a:lnSpc>
                <a:spcPts val="1800"/>
              </a:lnSpc>
              <a:buFont typeface="+mj-lt"/>
              <a:buAutoNum type="arabicPeriod"/>
            </a:pPr>
            <a:r>
              <a:rPr lang="fr-FR" sz="1400" b="0" strike="noStrike" spc="-1" dirty="0">
                <a:latin typeface="Candara" panose="020E0502030303020204" pitchFamily="34" charset="0"/>
              </a:rPr>
              <a:t>OFB</a:t>
            </a:r>
          </a:p>
          <a:p>
            <a:pPr marL="342900" indent="-342900">
              <a:lnSpc>
                <a:spcPts val="1800"/>
              </a:lnSpc>
              <a:buFont typeface="+mj-lt"/>
              <a:buAutoNum type="arabicPeriod"/>
            </a:pPr>
            <a:r>
              <a:rPr lang="fr-FR" sz="1400" spc="-1" dirty="0">
                <a:latin typeface="Candara" panose="020E0502030303020204" pitchFamily="34" charset="0"/>
              </a:rPr>
              <a:t>Conservatoire du littoral</a:t>
            </a:r>
          </a:p>
          <a:p>
            <a:pPr marL="342900" indent="-342900">
              <a:lnSpc>
                <a:spcPts val="1800"/>
              </a:lnSpc>
              <a:buFont typeface="+mj-lt"/>
              <a:buAutoNum type="arabicPeriod"/>
            </a:pPr>
            <a:r>
              <a:rPr lang="fr-FR" sz="1400" b="0" strike="noStrike" spc="-1" dirty="0">
                <a:latin typeface="Candara" panose="020E0502030303020204" pitchFamily="34" charset="0"/>
              </a:rPr>
              <a:t>CNPN</a:t>
            </a:r>
          </a:p>
          <a:p>
            <a:pPr marL="342900" indent="-342900">
              <a:lnSpc>
                <a:spcPts val="1800"/>
              </a:lnSpc>
              <a:buFont typeface="+mj-lt"/>
              <a:buAutoNum type="arabicPeriod"/>
            </a:pPr>
            <a:endParaRPr lang="fr-FR" sz="1400" spc="-1" dirty="0">
              <a:latin typeface="Candara" panose="020E0502030303020204" pitchFamily="34" charset="0"/>
            </a:endParaRPr>
          </a:p>
          <a:p>
            <a:pPr>
              <a:lnSpc>
                <a:spcPts val="1800"/>
              </a:lnSpc>
            </a:pPr>
            <a:r>
              <a:rPr lang="fr-FR" sz="1400" b="1" strike="noStrike" spc="-1" dirty="0">
                <a:latin typeface="Candara" panose="020E0502030303020204" pitchFamily="34" charset="0"/>
              </a:rPr>
              <a:t>Socio-professionnels :</a:t>
            </a:r>
          </a:p>
          <a:p>
            <a:pPr marL="342900" indent="-342900">
              <a:lnSpc>
                <a:spcPts val="1800"/>
              </a:lnSpc>
              <a:buFont typeface="+mj-lt"/>
              <a:buAutoNum type="arabicPeriod"/>
            </a:pPr>
            <a:r>
              <a:rPr lang="fr-FR" sz="1400" spc="-1" dirty="0">
                <a:latin typeface="Candara" panose="020E0502030303020204" pitchFamily="34" charset="0"/>
              </a:rPr>
              <a:t>FEDOM</a:t>
            </a:r>
          </a:p>
          <a:p>
            <a:pPr marL="342900" indent="-342900">
              <a:lnSpc>
                <a:spcPts val="1800"/>
              </a:lnSpc>
              <a:buFont typeface="+mj-lt"/>
              <a:buAutoNum type="arabicPeriod"/>
            </a:pPr>
            <a:r>
              <a:rPr lang="fr-FR" sz="1400" strike="noStrike" spc="-1" dirty="0">
                <a:latin typeface="Candara" panose="020E0502030303020204" pitchFamily="34" charset="0"/>
              </a:rPr>
              <a:t>FF</a:t>
            </a:r>
            <a:r>
              <a:rPr lang="fr-FR" sz="1400" spc="-1" dirty="0">
                <a:latin typeface="Candara" panose="020E0502030303020204" pitchFamily="34" charset="0"/>
              </a:rPr>
              <a:t>ESSM</a:t>
            </a:r>
          </a:p>
          <a:p>
            <a:pPr marL="342900" indent="-342900">
              <a:lnSpc>
                <a:spcPts val="1800"/>
              </a:lnSpc>
              <a:buFont typeface="+mj-lt"/>
              <a:buAutoNum type="arabicPeriod"/>
            </a:pPr>
            <a:r>
              <a:rPr lang="fr-FR" sz="1400" strike="noStrike" spc="-1" dirty="0">
                <a:latin typeface="Candara" panose="020E0502030303020204" pitchFamily="34" charset="0"/>
              </a:rPr>
              <a:t>CNPMEM</a:t>
            </a:r>
          </a:p>
          <a:p>
            <a:pPr marL="342900" indent="-342900">
              <a:lnSpc>
                <a:spcPts val="1800"/>
              </a:lnSpc>
              <a:buFont typeface="+mj-lt"/>
              <a:buAutoNum type="arabicPeriod"/>
            </a:pPr>
            <a:r>
              <a:rPr lang="fr-FR" sz="1400" spc="-1" dirty="0">
                <a:latin typeface="Candara" panose="020E0502030303020204" pitchFamily="34" charset="0"/>
              </a:rPr>
              <a:t>CMF</a:t>
            </a:r>
          </a:p>
          <a:p>
            <a:pPr marL="342900" indent="-342900">
              <a:lnSpc>
                <a:spcPts val="1800"/>
              </a:lnSpc>
              <a:buFont typeface="+mj-lt"/>
              <a:buAutoNum type="arabicPeriod"/>
            </a:pPr>
            <a:r>
              <a:rPr lang="fr-FR" sz="1400" strike="noStrike" spc="-1" dirty="0">
                <a:latin typeface="Candara" panose="020E0502030303020204" pitchFamily="34" charset="0"/>
              </a:rPr>
              <a:t>CTIG</a:t>
            </a:r>
          </a:p>
          <a:p>
            <a:pPr marL="342900" indent="-342900">
              <a:lnSpc>
                <a:spcPts val="1800"/>
              </a:lnSpc>
              <a:buFont typeface="+mj-lt"/>
              <a:buAutoNum type="arabicPeriod"/>
            </a:pPr>
            <a:endParaRPr lang="fr-FR" sz="1400" spc="-1" dirty="0">
              <a:latin typeface="Candara" panose="020E0502030303020204" pitchFamily="34" charset="0"/>
            </a:endParaRPr>
          </a:p>
          <a:p>
            <a:pPr>
              <a:lnSpc>
                <a:spcPts val="1800"/>
              </a:lnSpc>
            </a:pPr>
            <a:endParaRPr lang="fr-FR" sz="1400" b="1" strike="noStrike" spc="-1" dirty="0">
              <a:latin typeface="Candara" panose="020E0502030303020204" pitchFamily="34" charset="0"/>
            </a:endParaRPr>
          </a:p>
        </p:txBody>
      </p:sp>
      <p:sp>
        <p:nvSpPr>
          <p:cNvPr id="11" name="Titre 1">
            <a:extLst>
              <a:ext uri="{FF2B5EF4-FFF2-40B4-BE49-F238E27FC236}">
                <a16:creationId xmlns:a16="http://schemas.microsoft.com/office/drawing/2014/main" id="{711AEDC8-C211-4448-B302-F9F7778540CC}"/>
              </a:ext>
            </a:extLst>
          </p:cNvPr>
          <p:cNvSpPr/>
          <p:nvPr/>
        </p:nvSpPr>
        <p:spPr>
          <a:xfrm>
            <a:off x="6907777" y="2110749"/>
            <a:ext cx="2329625" cy="52495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100000"/>
              </a:lnSpc>
              <a:buNone/>
            </a:pPr>
            <a:r>
              <a:rPr lang="fr-FR" sz="1400" b="1" strike="noStrike" spc="-1" dirty="0">
                <a:latin typeface="Candara" panose="020E0502030303020204" pitchFamily="34" charset="0"/>
              </a:rPr>
              <a:t>Associations :</a:t>
            </a:r>
            <a:endParaRPr lang="fr-FR" sz="1400" strike="noStrike" spc="-1" dirty="0">
              <a:latin typeface="Candara" panose="020E0502030303020204" pitchFamily="34" charset="0"/>
            </a:endParaRPr>
          </a:p>
          <a:p>
            <a:pPr marL="342900" indent="-342900">
              <a:lnSpc>
                <a:spcPts val="1800"/>
              </a:lnSpc>
              <a:buFont typeface="+mj-lt"/>
              <a:buAutoNum type="arabicPeriod"/>
            </a:pPr>
            <a:r>
              <a:rPr lang="fr-FR" sz="1400" spc="-1" dirty="0">
                <a:latin typeface="Candara" panose="020E0502030303020204" pitchFamily="34" charset="0"/>
              </a:rPr>
              <a:t>FNE</a:t>
            </a:r>
          </a:p>
          <a:p>
            <a:pPr marL="342900" indent="-342900">
              <a:lnSpc>
                <a:spcPts val="1800"/>
              </a:lnSpc>
              <a:buFont typeface="+mj-lt"/>
              <a:buAutoNum type="arabicPeriod"/>
            </a:pPr>
            <a:r>
              <a:rPr lang="fr-FR" sz="1400" spc="-1" dirty="0" err="1">
                <a:latin typeface="Candara" panose="020E0502030303020204" pitchFamily="34" charset="0"/>
              </a:rPr>
              <a:t>ReefCheck</a:t>
            </a:r>
            <a:r>
              <a:rPr lang="fr-FR" sz="1400" spc="-1" dirty="0">
                <a:latin typeface="Candara" panose="020E0502030303020204" pitchFamily="34" charset="0"/>
              </a:rPr>
              <a:t> France</a:t>
            </a:r>
          </a:p>
          <a:p>
            <a:pPr marL="342900" indent="-342900">
              <a:lnSpc>
                <a:spcPts val="1800"/>
              </a:lnSpc>
              <a:buFont typeface="+mj-lt"/>
              <a:buAutoNum type="arabicPeriod"/>
            </a:pPr>
            <a:r>
              <a:rPr lang="fr-FR" sz="1400" spc="-1" dirty="0">
                <a:latin typeface="Candara" panose="020E0502030303020204" pitchFamily="34" charset="0"/>
              </a:rPr>
              <a:t>POC</a:t>
            </a:r>
          </a:p>
          <a:p>
            <a:pPr marL="342900" indent="-342900">
              <a:lnSpc>
                <a:spcPts val="1800"/>
              </a:lnSpc>
              <a:buFont typeface="+mj-lt"/>
              <a:buAutoNum type="arabicPeriod"/>
            </a:pPr>
            <a:r>
              <a:rPr lang="fr-FR" sz="1400" spc="-1" dirty="0">
                <a:latin typeface="Candara" panose="020E0502030303020204" pitchFamily="34" charset="0"/>
              </a:rPr>
              <a:t>UICN France</a:t>
            </a:r>
          </a:p>
          <a:p>
            <a:pPr marL="342900" indent="-342900">
              <a:lnSpc>
                <a:spcPts val="1800"/>
              </a:lnSpc>
              <a:buFont typeface="+mj-lt"/>
              <a:buAutoNum type="arabicPeriod"/>
            </a:pPr>
            <a:r>
              <a:rPr lang="fr-FR" sz="1400" spc="-1" dirty="0">
                <a:latin typeface="Candara" panose="020E0502030303020204" pitchFamily="34" charset="0"/>
              </a:rPr>
              <a:t>SNPN</a:t>
            </a:r>
          </a:p>
          <a:p>
            <a:pPr>
              <a:lnSpc>
                <a:spcPts val="1800"/>
              </a:lnSpc>
            </a:pPr>
            <a:endParaRPr lang="fr-FR" sz="1400" b="1" strike="noStrike" spc="-1" dirty="0">
              <a:latin typeface="Candara" panose="020E0502030303020204" pitchFamily="34" charset="0"/>
            </a:endParaRPr>
          </a:p>
        </p:txBody>
      </p:sp>
      <p:sp>
        <p:nvSpPr>
          <p:cNvPr id="2" name="ZoneTexte 1">
            <a:extLst>
              <a:ext uri="{FF2B5EF4-FFF2-40B4-BE49-F238E27FC236}">
                <a16:creationId xmlns:a16="http://schemas.microsoft.com/office/drawing/2014/main" id="{0915F3C9-F8FC-457E-95A0-5FDFF06218F3}"/>
              </a:ext>
            </a:extLst>
          </p:cNvPr>
          <p:cNvSpPr txBox="1"/>
          <p:nvPr/>
        </p:nvSpPr>
        <p:spPr>
          <a:xfrm>
            <a:off x="5883567" y="4532287"/>
            <a:ext cx="3195422" cy="1200329"/>
          </a:xfrm>
          <a:prstGeom prst="rect">
            <a:avLst/>
          </a:prstGeom>
          <a:noFill/>
        </p:spPr>
        <p:txBody>
          <a:bodyPr wrap="square" rtlCol="0">
            <a:spAutoFit/>
          </a:bodyPr>
          <a:lstStyle/>
          <a:p>
            <a:r>
              <a:rPr lang="fr-FR" dirty="0">
                <a:latin typeface="Candara" panose="020E0502030303020204" pitchFamily="34" charset="0"/>
              </a:rPr>
              <a:t>Une fois tous les représentants désignés (5 manquent encore), la composition du Comité national sera fixée par arrêté.</a:t>
            </a:r>
          </a:p>
        </p:txBody>
      </p:sp>
    </p:spTree>
    <p:extLst>
      <p:ext uri="{BB962C8B-B14F-4D97-AF65-F5344CB8AC3E}">
        <p14:creationId xmlns:p14="http://schemas.microsoft.com/office/powerpoint/2010/main" val="3508065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Diagramme 33">
            <a:extLst>
              <a:ext uri="{FF2B5EF4-FFF2-40B4-BE49-F238E27FC236}">
                <a16:creationId xmlns:a16="http://schemas.microsoft.com/office/drawing/2014/main" id="{1D4F0F60-0992-7849-714D-BFC0E9D4C3AC}"/>
              </a:ext>
            </a:extLst>
          </p:cNvPr>
          <p:cNvGraphicFramePr/>
          <p:nvPr>
            <p:extLst>
              <p:ext uri="{D42A27DB-BD31-4B8C-83A1-F6EECF244321}">
                <p14:modId xmlns:p14="http://schemas.microsoft.com/office/powerpoint/2010/main" val="638399999"/>
              </p:ext>
            </p:extLst>
          </p:nvPr>
        </p:nvGraphicFramePr>
        <p:xfrm>
          <a:off x="5707249" y="17979"/>
          <a:ext cx="3981697" cy="2821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Image 16">
            <a:extLst>
              <a:ext uri="{FF2B5EF4-FFF2-40B4-BE49-F238E27FC236}">
                <a16:creationId xmlns:a16="http://schemas.microsoft.com/office/drawing/2014/main" id="{83BDDDF4-F158-B46B-175A-70BAD1B7945A}"/>
              </a:ext>
            </a:extLst>
          </p:cNvPr>
          <p:cNvPicPr>
            <a:picLocks noChangeAspect="1"/>
          </p:cNvPicPr>
          <p:nvPr/>
        </p:nvPicPr>
        <p:blipFill>
          <a:blip r:embed="rId7"/>
          <a:stretch>
            <a:fillRect/>
          </a:stretch>
        </p:blipFill>
        <p:spPr>
          <a:xfrm>
            <a:off x="4128382" y="5218546"/>
            <a:ext cx="2595162" cy="1621474"/>
          </a:xfrm>
          <a:prstGeom prst="rect">
            <a:avLst/>
          </a:prstGeom>
          <a:effectLst>
            <a:softEdge rad="12700"/>
          </a:effectLst>
        </p:spPr>
      </p:pic>
      <p:grpSp>
        <p:nvGrpSpPr>
          <p:cNvPr id="65" name="Groupe 64">
            <a:extLst>
              <a:ext uri="{FF2B5EF4-FFF2-40B4-BE49-F238E27FC236}">
                <a16:creationId xmlns:a16="http://schemas.microsoft.com/office/drawing/2014/main" id="{171746A3-B4DC-4A06-054A-3B566149C7DB}"/>
              </a:ext>
            </a:extLst>
          </p:cNvPr>
          <p:cNvGrpSpPr/>
          <p:nvPr/>
        </p:nvGrpSpPr>
        <p:grpSpPr>
          <a:xfrm>
            <a:off x="112874" y="3651933"/>
            <a:ext cx="3937580" cy="3336154"/>
            <a:chOff x="6314808" y="3560872"/>
            <a:chExt cx="5250106" cy="4448205"/>
          </a:xfrm>
        </p:grpSpPr>
        <p:sp>
          <p:nvSpPr>
            <p:cNvPr id="9" name="Rectangle 8">
              <a:extLst>
                <a:ext uri="{FF2B5EF4-FFF2-40B4-BE49-F238E27FC236}">
                  <a16:creationId xmlns:a16="http://schemas.microsoft.com/office/drawing/2014/main" id="{8FDBA846-8A54-A961-0E26-BF8C6E7E0FC8}"/>
                </a:ext>
              </a:extLst>
            </p:cNvPr>
            <p:cNvSpPr/>
            <p:nvPr/>
          </p:nvSpPr>
          <p:spPr>
            <a:xfrm>
              <a:off x="7519843" y="3560872"/>
              <a:ext cx="3070371" cy="165549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50" dirty="0">
                  <a:solidFill>
                    <a:schemeClr val="tx1"/>
                  </a:solidFill>
                </a:rPr>
                <a:t>Comité national</a:t>
              </a:r>
            </a:p>
            <a:p>
              <a:pPr algn="ctr"/>
              <a:r>
                <a:rPr lang="fr-FR" sz="788" dirty="0">
                  <a:solidFill>
                    <a:schemeClr val="tx1"/>
                  </a:solidFill>
                  <a:latin typeface="+mj-lt"/>
                </a:rPr>
                <a:t>Collège des représentants de l’Etat</a:t>
              </a:r>
            </a:p>
            <a:p>
              <a:pPr algn="ctr"/>
              <a:r>
                <a:rPr lang="fr-FR" sz="788" dirty="0">
                  <a:solidFill>
                    <a:schemeClr val="tx1"/>
                  </a:solidFill>
                  <a:latin typeface="+mj-lt"/>
                </a:rPr>
                <a:t>Collège des élus</a:t>
              </a:r>
            </a:p>
            <a:p>
              <a:pPr algn="ctr"/>
              <a:r>
                <a:rPr lang="fr-FR" sz="788" dirty="0">
                  <a:solidFill>
                    <a:schemeClr val="tx1"/>
                  </a:solidFill>
                  <a:latin typeface="+mj-lt"/>
                </a:rPr>
                <a:t>Collège des comités locaux</a:t>
              </a:r>
            </a:p>
            <a:p>
              <a:pPr algn="ctr"/>
              <a:r>
                <a:rPr lang="fr-FR" sz="788" dirty="0">
                  <a:solidFill>
                    <a:schemeClr val="tx1"/>
                  </a:solidFill>
                  <a:latin typeface="+mj-lt"/>
                </a:rPr>
                <a:t>Collège des scientifiques</a:t>
              </a:r>
            </a:p>
            <a:p>
              <a:pPr algn="ctr"/>
              <a:r>
                <a:rPr lang="fr-FR" sz="788" dirty="0">
                  <a:solidFill>
                    <a:schemeClr val="tx1"/>
                  </a:solidFill>
                  <a:latin typeface="+mj-lt"/>
                </a:rPr>
                <a:t>Collège des socio-professionnels</a:t>
              </a:r>
            </a:p>
            <a:p>
              <a:pPr algn="ctr"/>
              <a:r>
                <a:rPr lang="fr-FR" sz="788" dirty="0">
                  <a:solidFill>
                    <a:schemeClr val="tx1"/>
                  </a:solidFill>
                  <a:latin typeface="+mj-lt"/>
                </a:rPr>
                <a:t>Collège des ONG</a:t>
              </a:r>
            </a:p>
          </p:txBody>
        </p:sp>
        <p:sp>
          <p:nvSpPr>
            <p:cNvPr id="23" name="ZoneTexte 22">
              <a:extLst>
                <a:ext uri="{FF2B5EF4-FFF2-40B4-BE49-F238E27FC236}">
                  <a16:creationId xmlns:a16="http://schemas.microsoft.com/office/drawing/2014/main" id="{3C2ADF92-35CD-691D-6937-C3B1190F98AC}"/>
                </a:ext>
              </a:extLst>
            </p:cNvPr>
            <p:cNvSpPr txBox="1"/>
            <p:nvPr/>
          </p:nvSpPr>
          <p:spPr>
            <a:xfrm>
              <a:off x="6314808" y="5245928"/>
              <a:ext cx="5250106" cy="2763149"/>
            </a:xfrm>
            <a:prstGeom prst="rect">
              <a:avLst/>
            </a:prstGeom>
            <a:noFill/>
          </p:spPr>
          <p:txBody>
            <a:bodyPr wrap="square" rtlCol="0">
              <a:spAutoFit/>
            </a:bodyPr>
            <a:lstStyle/>
            <a:p>
              <a:pPr marL="128588" indent="-128588">
                <a:buFont typeface="Arial" panose="020B0604020202020204" pitchFamily="34" charset="0"/>
                <a:buChar char="•"/>
              </a:pPr>
              <a:r>
                <a:rPr lang="fr-FR" sz="900" kern="100" dirty="0">
                  <a:latin typeface="Candara" panose="020E0502030303020204" pitchFamily="34" charset="0"/>
                  <a:ea typeface="Calibri" panose="020F0502020204030204" pitchFamily="34" charset="0"/>
                  <a:cs typeface="Times New Roman" panose="02020603050405020304" pitchFamily="18" charset="0"/>
                </a:rPr>
                <a:t>Elabore la stratégie nationale et sa déclinaison en programme d’actions quinquennal ;</a:t>
              </a:r>
            </a:p>
            <a:p>
              <a:pPr marL="128588" indent="-128588">
                <a:buFont typeface="Arial" panose="020B0604020202020204" pitchFamily="34" charset="0"/>
                <a:buChar char="•"/>
              </a:pPr>
              <a:r>
                <a:rPr lang="fr-FR" sz="900" kern="100" dirty="0">
                  <a:latin typeface="Candara" panose="020E0502030303020204" pitchFamily="34" charset="0"/>
                  <a:ea typeface="Calibri" panose="020F0502020204030204" pitchFamily="34" charset="0"/>
                  <a:cs typeface="Times New Roman" panose="02020603050405020304" pitchFamily="18" charset="0"/>
                </a:rPr>
                <a:t>Elabore tous les cinq ans le bilan de l’état de santé des RCEA</a:t>
              </a:r>
            </a:p>
            <a:p>
              <a:pPr marL="128588" indent="-128588">
                <a:buFont typeface="Arial" panose="020B0604020202020204" pitchFamily="34" charset="0"/>
                <a:buChar char="•"/>
              </a:pPr>
              <a:r>
                <a:rPr lang="fr-FR" sz="900" kern="100" dirty="0">
                  <a:latin typeface="Candara" panose="020E0502030303020204" pitchFamily="34" charset="0"/>
                  <a:ea typeface="Calibri" panose="020F0502020204030204" pitchFamily="34" charset="0"/>
                  <a:cs typeface="Times New Roman" panose="02020603050405020304" pitchFamily="18" charset="0"/>
                </a:rPr>
                <a:t>Contribue à l’élaboration et à la mise en œuvre du plan d’actions pour la protection des récifs coralliens </a:t>
              </a:r>
            </a:p>
            <a:p>
              <a:pPr marL="128588" indent="-128588">
                <a:buFont typeface="Arial" panose="020B0604020202020204" pitchFamily="34" charset="0"/>
                <a:buChar char="•"/>
              </a:pPr>
              <a:r>
                <a:rPr lang="fr-FR" sz="900" kern="100" dirty="0">
                  <a:latin typeface="Candara" panose="020E0502030303020204" pitchFamily="34" charset="0"/>
                  <a:ea typeface="Calibri" panose="020F0502020204030204" pitchFamily="34" charset="0"/>
                  <a:cs typeface="Times New Roman" panose="02020603050405020304" pitchFamily="18" charset="0"/>
                </a:rPr>
                <a:t>Participe à l’information du public, à la valorisation des connaissances, des actions et des produits de l’Ifrecor ;</a:t>
              </a:r>
            </a:p>
            <a:p>
              <a:pPr marL="128588" indent="-128588">
                <a:buFont typeface="Arial" panose="020B0604020202020204" pitchFamily="34" charset="0"/>
                <a:buChar char="•"/>
              </a:pPr>
              <a:r>
                <a:rPr lang="fr-FR" sz="900" kern="100" dirty="0">
                  <a:latin typeface="Candara" panose="020E0502030303020204" pitchFamily="34" charset="0"/>
                  <a:ea typeface="Calibri" panose="020F0502020204030204" pitchFamily="34" charset="0"/>
                  <a:cs typeface="Times New Roman" panose="02020603050405020304" pitchFamily="18" charset="0"/>
                </a:rPr>
                <a:t>Formule des recommandations et des avis sur les moyens d’assurer la protection durable des RCEA</a:t>
              </a:r>
            </a:p>
            <a:p>
              <a:pPr marL="128588" indent="-128588">
                <a:buFont typeface="Arial" panose="020B0604020202020204" pitchFamily="34" charset="0"/>
                <a:buChar char="•"/>
              </a:pPr>
              <a:r>
                <a:rPr lang="fr-FR" sz="900" kern="100" dirty="0">
                  <a:latin typeface="Candara" panose="020E0502030303020204" pitchFamily="34" charset="0"/>
                  <a:ea typeface="Calibri" panose="020F0502020204030204" pitchFamily="34" charset="0"/>
                  <a:cs typeface="Times New Roman" panose="02020603050405020304" pitchFamily="18" charset="0"/>
                </a:rPr>
                <a:t>Assure le suivi et évalue la mise en œuvre effective des actions entreprises dans les collectivités d’outre-mer et leur intégration dans les cadres régionaux existants;</a:t>
              </a:r>
            </a:p>
            <a:p>
              <a:pPr marL="128588" indent="-128588">
                <a:spcAft>
                  <a:spcPts val="375"/>
                </a:spcAft>
                <a:buFont typeface="Arial" panose="020B0604020202020204" pitchFamily="34" charset="0"/>
                <a:buChar char="•"/>
              </a:pPr>
              <a:r>
                <a:rPr lang="fr-FR" sz="900" kern="100" dirty="0">
                  <a:latin typeface="Candara" panose="020E0502030303020204" pitchFamily="34" charset="0"/>
                  <a:ea typeface="Calibri" panose="020F0502020204030204" pitchFamily="34" charset="0"/>
                  <a:cs typeface="Times New Roman" panose="02020603050405020304" pitchFamily="18" charset="0"/>
                </a:rPr>
                <a:t>Contribue à la recherche de financements en soutien de la stratégie </a:t>
              </a:r>
            </a:p>
            <a:p>
              <a:pPr marR="68580" indent="102870" algn="just" fontAlgn="base">
                <a:lnSpc>
                  <a:spcPts val="814"/>
                </a:lnSpc>
                <a:spcBef>
                  <a:spcPts val="244"/>
                </a:spcBef>
              </a:pPr>
              <a:endParaRPr lang="fr-FR" sz="675" dirty="0">
                <a:solidFill>
                  <a:srgbClr val="000000"/>
                </a:solidFill>
                <a:latin typeface="+mj-lt"/>
                <a:cs typeface="Calibri Light" panose="020F0302020204030204" pitchFamily="34" charset="0"/>
              </a:endParaRPr>
            </a:p>
          </p:txBody>
        </p:sp>
      </p:grpSp>
      <p:cxnSp>
        <p:nvCxnSpPr>
          <p:cNvPr id="26" name="Connecteur droit avec flèche 25">
            <a:extLst>
              <a:ext uri="{FF2B5EF4-FFF2-40B4-BE49-F238E27FC236}">
                <a16:creationId xmlns:a16="http://schemas.microsoft.com/office/drawing/2014/main" id="{D088F7C4-BD31-2396-4495-67F61250DB3E}"/>
              </a:ext>
            </a:extLst>
          </p:cNvPr>
          <p:cNvCxnSpPr>
            <a:cxnSpLocks/>
          </p:cNvCxnSpPr>
          <p:nvPr/>
        </p:nvCxnSpPr>
        <p:spPr>
          <a:xfrm flipH="1">
            <a:off x="5101271" y="1773382"/>
            <a:ext cx="1630891" cy="1699264"/>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6" name="Groupe 65">
            <a:extLst>
              <a:ext uri="{FF2B5EF4-FFF2-40B4-BE49-F238E27FC236}">
                <a16:creationId xmlns:a16="http://schemas.microsoft.com/office/drawing/2014/main" id="{B400B757-C2AF-A5CD-A4C5-C72E7C74B6AA}"/>
              </a:ext>
            </a:extLst>
          </p:cNvPr>
          <p:cNvGrpSpPr/>
          <p:nvPr/>
        </p:nvGrpSpPr>
        <p:grpSpPr>
          <a:xfrm>
            <a:off x="6732162" y="3564661"/>
            <a:ext cx="2411838" cy="3275359"/>
            <a:chOff x="525414" y="3921509"/>
            <a:chExt cx="2952924" cy="2749354"/>
          </a:xfrm>
        </p:grpSpPr>
        <p:sp>
          <p:nvSpPr>
            <p:cNvPr id="16" name="ZoneTexte 15">
              <a:extLst>
                <a:ext uri="{FF2B5EF4-FFF2-40B4-BE49-F238E27FC236}">
                  <a16:creationId xmlns:a16="http://schemas.microsoft.com/office/drawing/2014/main" id="{441F0414-32FC-55C5-FD4A-794C0EB36B38}"/>
                </a:ext>
              </a:extLst>
            </p:cNvPr>
            <p:cNvSpPr txBox="1"/>
            <p:nvPr/>
          </p:nvSpPr>
          <p:spPr>
            <a:xfrm>
              <a:off x="525414" y="5111462"/>
              <a:ext cx="2952924" cy="1559401"/>
            </a:xfrm>
            <a:prstGeom prst="rect">
              <a:avLst/>
            </a:prstGeom>
            <a:noFill/>
          </p:spPr>
          <p:txBody>
            <a:bodyPr wrap="square" rtlCol="0">
              <a:spAutoFit/>
            </a:bodyPr>
            <a:lstStyle/>
            <a:p>
              <a:pPr marL="231458" indent="-128588" fontAlgn="base">
                <a:lnSpc>
                  <a:spcPts val="907"/>
                </a:lnSpc>
                <a:spcBef>
                  <a:spcPts val="45"/>
                </a:spcBef>
                <a:buFont typeface="Arial" panose="020B0604020202020204" pitchFamily="34" charset="0"/>
                <a:buChar char="•"/>
              </a:pPr>
              <a:r>
                <a:rPr lang="fr-FR" sz="900" dirty="0">
                  <a:solidFill>
                    <a:srgbClr val="000000"/>
                  </a:solidFill>
                  <a:latin typeface="Candara" panose="020E0502030303020204" pitchFamily="34" charset="0"/>
                  <a:cs typeface="Calibri Light" panose="020F0302020204030204" pitchFamily="34" charset="0"/>
                </a:rPr>
                <a:t>Propose un règlement intérieur adopté par le Comité national ;</a:t>
              </a:r>
            </a:p>
            <a:p>
              <a:pPr marL="231458" indent="-128588" fontAlgn="base">
                <a:lnSpc>
                  <a:spcPts val="907"/>
                </a:lnSpc>
                <a:spcBef>
                  <a:spcPts val="203"/>
                </a:spcBef>
                <a:buFont typeface="Arial" panose="020B0604020202020204" pitchFamily="34" charset="0"/>
                <a:buChar char="•"/>
              </a:pPr>
              <a:r>
                <a:rPr lang="fr-FR" sz="900" dirty="0">
                  <a:solidFill>
                    <a:srgbClr val="000000"/>
                  </a:solidFill>
                  <a:latin typeface="Candara" panose="020E0502030303020204" pitchFamily="34" charset="0"/>
                  <a:cs typeface="Calibri Light" panose="020F0302020204030204" pitchFamily="34" charset="0"/>
                </a:rPr>
                <a:t>Prépare et anime les réunions du Comité national et toute autre réunion nécessaire;</a:t>
              </a:r>
            </a:p>
            <a:p>
              <a:pPr marL="231458" indent="-128588" fontAlgn="base">
                <a:lnSpc>
                  <a:spcPts val="907"/>
                </a:lnSpc>
                <a:spcBef>
                  <a:spcPts val="64"/>
                </a:spcBef>
                <a:buFont typeface="Arial" panose="020B0604020202020204" pitchFamily="34" charset="0"/>
                <a:buChar char="•"/>
              </a:pPr>
              <a:r>
                <a:rPr lang="fr-FR" sz="900" dirty="0">
                  <a:solidFill>
                    <a:srgbClr val="000000"/>
                  </a:solidFill>
                  <a:latin typeface="Candara" panose="020E0502030303020204" pitchFamily="34" charset="0"/>
                  <a:cs typeface="Calibri Light" panose="020F0302020204030204" pitchFamily="34" charset="0"/>
                </a:rPr>
                <a:t>Pilote et suit la mise en œuvre du programme d’actions quinquennal;</a:t>
              </a:r>
            </a:p>
            <a:p>
              <a:pPr marL="231458" indent="-128588" fontAlgn="base">
                <a:lnSpc>
                  <a:spcPts val="859"/>
                </a:lnSpc>
                <a:spcBef>
                  <a:spcPts val="49"/>
                </a:spcBef>
                <a:buFont typeface="Arial" panose="020B0604020202020204" pitchFamily="34" charset="0"/>
                <a:buChar char="•"/>
              </a:pPr>
              <a:r>
                <a:rPr lang="fr-FR" sz="900" dirty="0">
                  <a:solidFill>
                    <a:srgbClr val="000000"/>
                  </a:solidFill>
                  <a:latin typeface="Candara" panose="020E0502030303020204" pitchFamily="34" charset="0"/>
                  <a:cs typeface="Calibri Light" panose="020F0302020204030204" pitchFamily="34" charset="0"/>
                </a:rPr>
                <a:t>Communique sur les actions menées en interne et à l’extérieur de l’Ifrecor</a:t>
              </a:r>
            </a:p>
          </p:txBody>
        </p:sp>
        <p:sp>
          <p:nvSpPr>
            <p:cNvPr id="6" name="Hexagone 5">
              <a:extLst>
                <a:ext uri="{FF2B5EF4-FFF2-40B4-BE49-F238E27FC236}">
                  <a16:creationId xmlns:a16="http://schemas.microsoft.com/office/drawing/2014/main" id="{05D27673-E290-1293-13E5-6D4D990B5243}"/>
                </a:ext>
              </a:extLst>
            </p:cNvPr>
            <p:cNvSpPr/>
            <p:nvPr/>
          </p:nvSpPr>
          <p:spPr>
            <a:xfrm>
              <a:off x="968044" y="3921509"/>
              <a:ext cx="2156056" cy="1028487"/>
            </a:xfrm>
            <a:prstGeom prst="hexagon">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50" dirty="0">
                  <a:solidFill>
                    <a:schemeClr val="tx1">
                      <a:lumMod val="85000"/>
                      <a:lumOff val="15000"/>
                    </a:schemeClr>
                  </a:solidFill>
                </a:rPr>
                <a:t>Bureau </a:t>
              </a:r>
            </a:p>
            <a:p>
              <a:pPr algn="ctr"/>
              <a:r>
                <a:rPr lang="fr-FR" sz="900" dirty="0">
                  <a:solidFill>
                    <a:schemeClr val="tx1">
                      <a:lumMod val="85000"/>
                      <a:lumOff val="15000"/>
                    </a:schemeClr>
                  </a:solidFill>
                </a:rPr>
                <a:t>Min. environnement, mer, outre-mer, </a:t>
              </a:r>
            </a:p>
            <a:p>
              <a:pPr algn="ctr"/>
              <a:r>
                <a:rPr lang="fr-FR" sz="900" dirty="0">
                  <a:solidFill>
                    <a:schemeClr val="tx1">
                      <a:lumMod val="85000"/>
                      <a:lumOff val="15000"/>
                    </a:schemeClr>
                  </a:solidFill>
                </a:rPr>
                <a:t>3 représentants comités </a:t>
              </a:r>
            </a:p>
          </p:txBody>
        </p:sp>
      </p:grpSp>
      <p:cxnSp>
        <p:nvCxnSpPr>
          <p:cNvPr id="45" name="Connecteur droit avec flèche 44">
            <a:extLst>
              <a:ext uri="{FF2B5EF4-FFF2-40B4-BE49-F238E27FC236}">
                <a16:creationId xmlns:a16="http://schemas.microsoft.com/office/drawing/2014/main" id="{C25600A3-3061-B8AC-79D8-F782D75A1E5C}"/>
              </a:ext>
            </a:extLst>
          </p:cNvPr>
          <p:cNvCxnSpPr>
            <a:cxnSpLocks/>
          </p:cNvCxnSpPr>
          <p:nvPr/>
        </p:nvCxnSpPr>
        <p:spPr>
          <a:xfrm flipH="1">
            <a:off x="5567239" y="3937143"/>
            <a:ext cx="1526447"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7" name="Groupe 66">
            <a:extLst>
              <a:ext uri="{FF2B5EF4-FFF2-40B4-BE49-F238E27FC236}">
                <a16:creationId xmlns:a16="http://schemas.microsoft.com/office/drawing/2014/main" id="{E5C7DED8-1F62-0471-1E9B-3AE210FCFF6A}"/>
              </a:ext>
            </a:extLst>
          </p:cNvPr>
          <p:cNvGrpSpPr/>
          <p:nvPr/>
        </p:nvGrpSpPr>
        <p:grpSpPr>
          <a:xfrm>
            <a:off x="3675585" y="3487457"/>
            <a:ext cx="2430273" cy="1037439"/>
            <a:chOff x="3516699" y="4121832"/>
            <a:chExt cx="3240364" cy="1383252"/>
          </a:xfrm>
        </p:grpSpPr>
        <p:pic>
          <p:nvPicPr>
            <p:cNvPr id="53" name="Image 52">
              <a:extLst>
                <a:ext uri="{FF2B5EF4-FFF2-40B4-BE49-F238E27FC236}">
                  <a16:creationId xmlns:a16="http://schemas.microsoft.com/office/drawing/2014/main" id="{61776EF6-378A-7F06-E87B-3EEC456F8F6A}"/>
                </a:ext>
              </a:extLst>
            </p:cNvPr>
            <p:cNvPicPr>
              <a:picLocks noChangeAspect="1"/>
            </p:cNvPicPr>
            <p:nvPr/>
          </p:nvPicPr>
          <p:blipFill>
            <a:blip r:embed="rId8"/>
            <a:stretch>
              <a:fillRect/>
            </a:stretch>
          </p:blipFill>
          <p:spPr>
            <a:xfrm>
              <a:off x="4115853" y="4504959"/>
              <a:ext cx="838200" cy="1000125"/>
            </a:xfrm>
            <a:prstGeom prst="rect">
              <a:avLst/>
            </a:prstGeom>
          </p:spPr>
        </p:pic>
        <p:pic>
          <p:nvPicPr>
            <p:cNvPr id="55" name="Image 54">
              <a:extLst>
                <a:ext uri="{FF2B5EF4-FFF2-40B4-BE49-F238E27FC236}">
                  <a16:creationId xmlns:a16="http://schemas.microsoft.com/office/drawing/2014/main" id="{3B4241D8-9C3D-18B7-440C-77F97C39BC2C}"/>
                </a:ext>
              </a:extLst>
            </p:cNvPr>
            <p:cNvPicPr>
              <a:picLocks noChangeAspect="1"/>
            </p:cNvPicPr>
            <p:nvPr/>
          </p:nvPicPr>
          <p:blipFill>
            <a:blip r:embed="rId9"/>
            <a:stretch>
              <a:fillRect/>
            </a:stretch>
          </p:blipFill>
          <p:spPr>
            <a:xfrm>
              <a:off x="5066219" y="4520506"/>
              <a:ext cx="807031" cy="984578"/>
            </a:xfrm>
            <a:prstGeom prst="rect">
              <a:avLst/>
            </a:prstGeom>
          </p:spPr>
        </p:pic>
        <p:sp>
          <p:nvSpPr>
            <p:cNvPr id="56" name="ZoneTexte 55">
              <a:extLst>
                <a:ext uri="{FF2B5EF4-FFF2-40B4-BE49-F238E27FC236}">
                  <a16:creationId xmlns:a16="http://schemas.microsoft.com/office/drawing/2014/main" id="{CB2F1944-ECBD-25B5-465A-D8F52E5F0A6A}"/>
                </a:ext>
              </a:extLst>
            </p:cNvPr>
            <p:cNvSpPr txBox="1"/>
            <p:nvPr/>
          </p:nvSpPr>
          <p:spPr>
            <a:xfrm>
              <a:off x="3516699" y="4121832"/>
              <a:ext cx="3240364" cy="400109"/>
            </a:xfrm>
            <a:prstGeom prst="rect">
              <a:avLst/>
            </a:prstGeom>
            <a:noFill/>
          </p:spPr>
          <p:txBody>
            <a:bodyPr wrap="square" rtlCol="0">
              <a:spAutoFit/>
            </a:bodyPr>
            <a:lstStyle/>
            <a:p>
              <a:r>
                <a:rPr lang="fr-FR" sz="1350" dirty="0"/>
                <a:t>Secrétariat (MTECT, MIOM)</a:t>
              </a:r>
            </a:p>
          </p:txBody>
        </p:sp>
      </p:grpSp>
      <p:pic>
        <p:nvPicPr>
          <p:cNvPr id="21" name="Image 20">
            <a:extLst>
              <a:ext uri="{FF2B5EF4-FFF2-40B4-BE49-F238E27FC236}">
                <a16:creationId xmlns:a16="http://schemas.microsoft.com/office/drawing/2014/main" id="{B76CF246-3627-DAF4-F7AB-60DF8A242EFD}"/>
              </a:ext>
            </a:extLst>
          </p:cNvPr>
          <p:cNvPicPr>
            <a:picLocks noChangeAspect="1"/>
          </p:cNvPicPr>
          <p:nvPr/>
        </p:nvPicPr>
        <p:blipFill>
          <a:blip r:embed="rId10"/>
          <a:stretch>
            <a:fillRect/>
          </a:stretch>
        </p:blipFill>
        <p:spPr>
          <a:xfrm>
            <a:off x="11094" y="0"/>
            <a:ext cx="5946417" cy="1981772"/>
          </a:xfrm>
          <a:prstGeom prst="rect">
            <a:avLst/>
          </a:prstGeom>
        </p:spPr>
      </p:pic>
      <p:sp>
        <p:nvSpPr>
          <p:cNvPr id="11" name="Organigramme : Multidocument 10">
            <a:extLst>
              <a:ext uri="{FF2B5EF4-FFF2-40B4-BE49-F238E27FC236}">
                <a16:creationId xmlns:a16="http://schemas.microsoft.com/office/drawing/2014/main" id="{BCE31561-D077-D338-D526-62C03D9A9923}"/>
              </a:ext>
            </a:extLst>
          </p:cNvPr>
          <p:cNvSpPr/>
          <p:nvPr/>
        </p:nvSpPr>
        <p:spPr>
          <a:xfrm>
            <a:off x="2363747" y="279842"/>
            <a:ext cx="1582814" cy="961966"/>
          </a:xfrm>
          <a:prstGeom prst="flowChartMultidocumen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50" dirty="0">
                <a:solidFill>
                  <a:schemeClr val="tx1">
                    <a:lumMod val="85000"/>
                    <a:lumOff val="15000"/>
                  </a:schemeClr>
                </a:solidFill>
              </a:rPr>
              <a:t>Comités locaux</a:t>
            </a:r>
          </a:p>
          <a:p>
            <a:pPr algn="ctr"/>
            <a:r>
              <a:rPr lang="fr-FR" sz="900" dirty="0">
                <a:solidFill>
                  <a:schemeClr val="tx1"/>
                </a:solidFill>
              </a:rPr>
              <a:t>Co-présidence </a:t>
            </a:r>
          </a:p>
          <a:p>
            <a:pPr algn="ctr"/>
            <a:r>
              <a:rPr lang="fr-FR" sz="900" dirty="0">
                <a:solidFill>
                  <a:schemeClr val="tx1"/>
                </a:solidFill>
              </a:rPr>
              <a:t>(Etat + exécutif local)</a:t>
            </a:r>
          </a:p>
        </p:txBody>
      </p:sp>
      <p:sp>
        <p:nvSpPr>
          <p:cNvPr id="30" name="Ellipse 29">
            <a:extLst>
              <a:ext uri="{FF2B5EF4-FFF2-40B4-BE49-F238E27FC236}">
                <a16:creationId xmlns:a16="http://schemas.microsoft.com/office/drawing/2014/main" id="{E8D808E1-BBC8-8ADD-3100-D4DBBE5FA498}"/>
              </a:ext>
            </a:extLst>
          </p:cNvPr>
          <p:cNvSpPr/>
          <p:nvPr/>
        </p:nvSpPr>
        <p:spPr>
          <a:xfrm>
            <a:off x="5357966" y="4308778"/>
            <a:ext cx="1116725" cy="60694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tx1">
                    <a:lumMod val="85000"/>
                    <a:lumOff val="15000"/>
                  </a:schemeClr>
                </a:solidFill>
              </a:rPr>
              <a:t>Cellule d’appui</a:t>
            </a:r>
          </a:p>
        </p:txBody>
      </p:sp>
      <p:cxnSp>
        <p:nvCxnSpPr>
          <p:cNvPr id="10" name="Connecteur droit avec flèche 9">
            <a:extLst>
              <a:ext uri="{FF2B5EF4-FFF2-40B4-BE49-F238E27FC236}">
                <a16:creationId xmlns:a16="http://schemas.microsoft.com/office/drawing/2014/main" id="{AAD5E2B6-D932-DFBC-B77B-ECB88CF2E267}"/>
              </a:ext>
            </a:extLst>
          </p:cNvPr>
          <p:cNvCxnSpPr>
            <a:cxnSpLocks/>
          </p:cNvCxnSpPr>
          <p:nvPr/>
        </p:nvCxnSpPr>
        <p:spPr>
          <a:xfrm>
            <a:off x="3155154" y="1303744"/>
            <a:ext cx="1032233" cy="2183713"/>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3C829738-E20C-0C20-E5AA-5FE81E7D9A96}"/>
              </a:ext>
            </a:extLst>
          </p:cNvPr>
          <p:cNvCxnSpPr>
            <a:cxnSpLocks/>
          </p:cNvCxnSpPr>
          <p:nvPr/>
        </p:nvCxnSpPr>
        <p:spPr>
          <a:xfrm>
            <a:off x="2648459" y="1303744"/>
            <a:ext cx="0" cy="2260917"/>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Connecteur droit avec flèche 77">
            <a:extLst>
              <a:ext uri="{FF2B5EF4-FFF2-40B4-BE49-F238E27FC236}">
                <a16:creationId xmlns:a16="http://schemas.microsoft.com/office/drawing/2014/main" id="{BA92E5FD-DC0D-8392-1D4E-CA7BE4FCF5AE}"/>
              </a:ext>
            </a:extLst>
          </p:cNvPr>
          <p:cNvCxnSpPr>
            <a:cxnSpLocks/>
          </p:cNvCxnSpPr>
          <p:nvPr/>
        </p:nvCxnSpPr>
        <p:spPr>
          <a:xfrm flipH="1">
            <a:off x="3408218" y="3937143"/>
            <a:ext cx="674848"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Organigramme : Connecteur 1">
            <a:extLst>
              <a:ext uri="{FF2B5EF4-FFF2-40B4-BE49-F238E27FC236}">
                <a16:creationId xmlns:a16="http://schemas.microsoft.com/office/drawing/2014/main" id="{EEA06E66-B031-E45D-928C-9A419E964792}"/>
              </a:ext>
            </a:extLst>
          </p:cNvPr>
          <p:cNvSpPr/>
          <p:nvPr/>
        </p:nvSpPr>
        <p:spPr>
          <a:xfrm>
            <a:off x="3568932" y="1660749"/>
            <a:ext cx="556014" cy="401177"/>
          </a:xfrm>
          <a:prstGeom prst="flowChartConnector">
            <a:avLst/>
          </a:prstGeom>
          <a:solidFill>
            <a:schemeClr val="bg1"/>
          </a:solidFill>
          <a:ln w="19050">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600" b="1" dirty="0">
                <a:solidFill>
                  <a:schemeClr val="tx1"/>
                </a:solidFill>
              </a:rPr>
              <a:t>TAAF</a:t>
            </a:r>
            <a:endParaRPr lang="fr-FR" sz="450" b="1" dirty="0">
              <a:solidFill>
                <a:schemeClr val="tx1"/>
              </a:solidFill>
            </a:endParaRPr>
          </a:p>
        </p:txBody>
      </p:sp>
      <p:sp>
        <p:nvSpPr>
          <p:cNvPr id="3" name="Organigramme : Connecteur 2">
            <a:extLst>
              <a:ext uri="{FF2B5EF4-FFF2-40B4-BE49-F238E27FC236}">
                <a16:creationId xmlns:a16="http://schemas.microsoft.com/office/drawing/2014/main" id="{200E0CB6-D871-106D-9EED-67BA680224FB}"/>
              </a:ext>
            </a:extLst>
          </p:cNvPr>
          <p:cNvSpPr/>
          <p:nvPr/>
        </p:nvSpPr>
        <p:spPr>
          <a:xfrm>
            <a:off x="1148005" y="366874"/>
            <a:ext cx="392990" cy="370934"/>
          </a:xfrm>
          <a:prstGeom prst="flowChartConnector">
            <a:avLst/>
          </a:prstGeom>
          <a:solidFill>
            <a:schemeClr val="bg1"/>
          </a:solidFill>
          <a:ln w="19050">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450" b="1" dirty="0">
              <a:solidFill>
                <a:schemeClr val="tx1"/>
              </a:solidFill>
            </a:endParaRPr>
          </a:p>
        </p:txBody>
      </p:sp>
      <p:sp>
        <p:nvSpPr>
          <p:cNvPr id="4" name="ZoneTexte 3">
            <a:extLst>
              <a:ext uri="{FF2B5EF4-FFF2-40B4-BE49-F238E27FC236}">
                <a16:creationId xmlns:a16="http://schemas.microsoft.com/office/drawing/2014/main" id="{877AD9EF-4C7D-D49A-2635-9C7B0BCDCBEB}"/>
              </a:ext>
            </a:extLst>
          </p:cNvPr>
          <p:cNvSpPr txBox="1"/>
          <p:nvPr/>
        </p:nvSpPr>
        <p:spPr>
          <a:xfrm>
            <a:off x="5048371" y="849667"/>
            <a:ext cx="227864" cy="300082"/>
          </a:xfrm>
          <a:prstGeom prst="rect">
            <a:avLst/>
          </a:prstGeom>
          <a:solidFill>
            <a:schemeClr val="bg1"/>
          </a:solidFill>
          <a:ln>
            <a:noFill/>
          </a:ln>
        </p:spPr>
        <p:txBody>
          <a:bodyPr wrap="square" rtlCol="0">
            <a:spAutoFit/>
          </a:bodyPr>
          <a:lstStyle/>
          <a:p>
            <a:endParaRPr lang="fr-FR" sz="1350" dirty="0"/>
          </a:p>
        </p:txBody>
      </p:sp>
      <p:cxnSp>
        <p:nvCxnSpPr>
          <p:cNvPr id="36" name="Connecteur droit avec flèche 35">
            <a:extLst>
              <a:ext uri="{FF2B5EF4-FFF2-40B4-BE49-F238E27FC236}">
                <a16:creationId xmlns:a16="http://schemas.microsoft.com/office/drawing/2014/main" id="{816EA1CC-6C53-B1EB-4550-C9284F3ADDEC}"/>
              </a:ext>
            </a:extLst>
          </p:cNvPr>
          <p:cNvCxnSpPr>
            <a:cxnSpLocks/>
          </p:cNvCxnSpPr>
          <p:nvPr/>
        </p:nvCxnSpPr>
        <p:spPr>
          <a:xfrm>
            <a:off x="4007594" y="769513"/>
            <a:ext cx="2310694" cy="17978"/>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327FFD9E-C4D7-7F05-361A-0D3E55F196C3}"/>
              </a:ext>
            </a:extLst>
          </p:cNvPr>
          <p:cNvSpPr txBox="1"/>
          <p:nvPr/>
        </p:nvSpPr>
        <p:spPr>
          <a:xfrm>
            <a:off x="669660" y="2292997"/>
            <a:ext cx="2829259" cy="913070"/>
          </a:xfrm>
          <a:prstGeom prst="rect">
            <a:avLst/>
          </a:prstGeom>
          <a:solidFill>
            <a:schemeClr val="bg1"/>
          </a:solidFill>
        </p:spPr>
        <p:txBody>
          <a:bodyPr wrap="square" rtlCol="0">
            <a:spAutoFit/>
          </a:bodyPr>
          <a:lstStyle/>
          <a:p>
            <a:pPr marL="231458" indent="-128588" fontAlgn="base">
              <a:lnSpc>
                <a:spcPts val="907"/>
              </a:lnSpc>
              <a:spcBef>
                <a:spcPts val="203"/>
              </a:spcBef>
              <a:buFont typeface="Arial" panose="020B0604020202020204" pitchFamily="34" charset="0"/>
              <a:buChar char="•"/>
            </a:pPr>
            <a:r>
              <a:rPr lang="fr-FR" sz="900" dirty="0">
                <a:solidFill>
                  <a:srgbClr val="000000"/>
                </a:solidFill>
                <a:latin typeface="Candara" panose="020E0502030303020204" pitchFamily="34" charset="0"/>
                <a:ea typeface="Times New Roman" panose="02020603050405020304" pitchFamily="18" charset="0"/>
                <a:cs typeface="Calibri Light" panose="020F0302020204030204" pitchFamily="34" charset="0"/>
              </a:rPr>
              <a:t>Rassemble et anime le réseau d’acteurs locaux;</a:t>
            </a:r>
            <a:endParaRPr lang="fr-FR" sz="900" dirty="0">
              <a:latin typeface="Candara" panose="020E0502030303020204" pitchFamily="34" charset="0"/>
              <a:ea typeface="PMingLiU" panose="02020500000000000000" pitchFamily="18" charset="-120"/>
              <a:cs typeface="Calibri Light" panose="020F0302020204030204" pitchFamily="34" charset="0"/>
            </a:endParaRPr>
          </a:p>
          <a:p>
            <a:pPr marL="231458" indent="-128588" fontAlgn="base">
              <a:lnSpc>
                <a:spcPts val="907"/>
              </a:lnSpc>
              <a:spcBef>
                <a:spcPts val="45"/>
              </a:spcBef>
              <a:buFont typeface="Arial" panose="020B0604020202020204" pitchFamily="34" charset="0"/>
              <a:buChar char="•"/>
            </a:pPr>
            <a:r>
              <a:rPr lang="fr-FR" sz="900" dirty="0">
                <a:solidFill>
                  <a:srgbClr val="000000"/>
                </a:solidFill>
                <a:latin typeface="Candara" panose="020E0502030303020204" pitchFamily="34" charset="0"/>
                <a:ea typeface="Times New Roman" panose="02020603050405020304" pitchFamily="18" charset="0"/>
                <a:cs typeface="Calibri Light" panose="020F0302020204030204" pitchFamily="34" charset="0"/>
              </a:rPr>
              <a:t>Elabore, adopte et met en œuvre un plan local d’actions;</a:t>
            </a:r>
            <a:endParaRPr lang="fr-FR" sz="900" dirty="0">
              <a:latin typeface="Candara" panose="020E0502030303020204" pitchFamily="34" charset="0"/>
              <a:ea typeface="PMingLiU" panose="02020500000000000000" pitchFamily="18" charset="-120"/>
              <a:cs typeface="Calibri Light" panose="020F0302020204030204" pitchFamily="34" charset="0"/>
            </a:endParaRPr>
          </a:p>
          <a:p>
            <a:pPr marL="231458" indent="-128588" fontAlgn="base">
              <a:lnSpc>
                <a:spcPts val="907"/>
              </a:lnSpc>
              <a:spcBef>
                <a:spcPts val="71"/>
              </a:spcBef>
              <a:buFont typeface="Arial" panose="020B0604020202020204" pitchFamily="34" charset="0"/>
              <a:buChar char="•"/>
            </a:pPr>
            <a:r>
              <a:rPr lang="fr-FR" sz="900" dirty="0">
                <a:solidFill>
                  <a:srgbClr val="000000"/>
                </a:solidFill>
                <a:latin typeface="Candara" panose="020E0502030303020204" pitchFamily="34" charset="0"/>
                <a:ea typeface="Times New Roman" panose="02020603050405020304" pitchFamily="18" charset="0"/>
                <a:cs typeface="Calibri Light" panose="020F0302020204030204" pitchFamily="34" charset="0"/>
              </a:rPr>
              <a:t>Participe aux réunions du Comité national</a:t>
            </a:r>
            <a:endParaRPr lang="fr-FR" sz="900" dirty="0">
              <a:latin typeface="Candara" panose="020E0502030303020204" pitchFamily="34" charset="0"/>
              <a:ea typeface="PMingLiU" panose="02020500000000000000" pitchFamily="18" charset="-120"/>
              <a:cs typeface="Calibri Light" panose="020F0302020204030204" pitchFamily="34" charset="0"/>
            </a:endParaRPr>
          </a:p>
          <a:p>
            <a:pPr marL="231458" indent="-128588" fontAlgn="base">
              <a:lnSpc>
                <a:spcPts val="859"/>
              </a:lnSpc>
              <a:spcBef>
                <a:spcPts val="45"/>
              </a:spcBef>
              <a:buFont typeface="Arial" panose="020B0604020202020204" pitchFamily="34" charset="0"/>
              <a:buChar char="•"/>
            </a:pPr>
            <a:r>
              <a:rPr lang="fr-FR" sz="900" spc="-8" dirty="0">
                <a:solidFill>
                  <a:srgbClr val="000000"/>
                </a:solidFill>
                <a:latin typeface="Candara" panose="020E0502030303020204" pitchFamily="34" charset="0"/>
                <a:ea typeface="Times New Roman" panose="02020603050405020304" pitchFamily="18" charset="0"/>
                <a:cs typeface="Calibri Light" panose="020F0302020204030204" pitchFamily="34" charset="0"/>
              </a:rPr>
              <a:t>Porte les enjeux de protection des RCEA dans les instances et</a:t>
            </a:r>
            <a:r>
              <a:rPr lang="fr-FR" sz="900" spc="-8" dirty="0">
                <a:latin typeface="Candara" panose="020E0502030303020204" pitchFamily="34" charset="0"/>
                <a:ea typeface="PMingLiU" panose="02020500000000000000" pitchFamily="18" charset="-120"/>
                <a:cs typeface="Calibri Light" panose="020F0302020204030204" pitchFamily="34" charset="0"/>
              </a:rPr>
              <a:t> </a:t>
            </a:r>
            <a:r>
              <a:rPr lang="fr-FR" sz="900" dirty="0">
                <a:solidFill>
                  <a:srgbClr val="000000"/>
                </a:solidFill>
                <a:latin typeface="Candara" panose="020E0502030303020204" pitchFamily="34" charset="0"/>
                <a:ea typeface="Times New Roman" panose="02020603050405020304" pitchFamily="18" charset="0"/>
                <a:cs typeface="Calibri Light" panose="020F0302020204030204" pitchFamily="34" charset="0"/>
              </a:rPr>
              <a:t>commissions locales et régionales.</a:t>
            </a:r>
            <a:endParaRPr lang="fr-FR" sz="900" dirty="0">
              <a:latin typeface="Candara" panose="020E0502030303020204" pitchFamily="34" charset="0"/>
              <a:ea typeface="PMingLiU" panose="02020500000000000000" pitchFamily="18" charset="-120"/>
              <a:cs typeface="Calibri Light" panose="020F0302020204030204" pitchFamily="34" charset="0"/>
            </a:endParaRPr>
          </a:p>
          <a:p>
            <a:endParaRPr lang="fr-FR" sz="75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87303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 10" descr="fond-page-ifrecor1.png"/>
          <p:cNvPicPr/>
          <p:nvPr/>
        </p:nvPicPr>
        <p:blipFill>
          <a:blip r:embed="rId2"/>
          <a:stretch/>
        </p:blipFill>
        <p:spPr>
          <a:xfrm>
            <a:off x="0" y="5668200"/>
            <a:ext cx="9143640" cy="1212120"/>
          </a:xfrm>
          <a:prstGeom prst="rect">
            <a:avLst/>
          </a:prstGeom>
          <a:ln w="0">
            <a:noFill/>
          </a:ln>
        </p:spPr>
      </p:pic>
      <p:sp>
        <p:nvSpPr>
          <p:cNvPr id="97" name="Titre 1"/>
          <p:cNvSpPr/>
          <p:nvPr/>
        </p:nvSpPr>
        <p:spPr>
          <a:xfrm>
            <a:off x="405360" y="500400"/>
            <a:ext cx="6091560" cy="7664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anchor="ctr">
            <a:normAutofit/>
          </a:bodyPr>
          <a:lstStyle/>
          <a:p>
            <a:pPr>
              <a:lnSpc>
                <a:spcPts val="2999"/>
              </a:lnSpc>
              <a:buNone/>
            </a:pPr>
            <a:r>
              <a:rPr lang="fr-FR" sz="3500" b="1" strike="noStrike" spc="-1" dirty="0">
                <a:solidFill>
                  <a:srgbClr val="984807"/>
                </a:solidFill>
                <a:latin typeface="Candara"/>
              </a:rPr>
              <a:t>Fonctionnement</a:t>
            </a:r>
            <a:endParaRPr lang="fr-FR" sz="3500" b="0" strike="noStrike" spc="-1" dirty="0">
              <a:latin typeface="Arial"/>
            </a:endParaRPr>
          </a:p>
        </p:txBody>
      </p:sp>
      <p:sp>
        <p:nvSpPr>
          <p:cNvPr id="98" name="Titre 1"/>
          <p:cNvSpPr/>
          <p:nvPr/>
        </p:nvSpPr>
        <p:spPr>
          <a:xfrm>
            <a:off x="0" y="1394913"/>
            <a:ext cx="8895240" cy="52495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285750" indent="-285750">
              <a:spcBef>
                <a:spcPts val="600"/>
              </a:spcBef>
              <a:buFont typeface="Wingdings" panose="05000000000000000000" pitchFamily="2" charset="2"/>
              <a:buChar char="Ø"/>
            </a:pPr>
            <a:r>
              <a:rPr lang="fr-FR" sz="2000" b="1" spc="-1" dirty="0">
                <a:solidFill>
                  <a:srgbClr val="00B0F0"/>
                </a:solidFill>
                <a:latin typeface="Candara" panose="020E0502030303020204" pitchFamily="34" charset="0"/>
              </a:rPr>
              <a:t>Rôle du secrétariat et du futur bureau</a:t>
            </a:r>
          </a:p>
          <a:p>
            <a:pPr marL="342900" indent="-342900" algn="just">
              <a:spcBef>
                <a:spcPts val="600"/>
              </a:spcBef>
              <a:buFont typeface="Wingdings" panose="05000000000000000000" pitchFamily="2" charset="2"/>
              <a:buChar char="v"/>
            </a:pPr>
            <a:r>
              <a:rPr lang="fr-FR" sz="2000" b="1" spc="-1" dirty="0">
                <a:latin typeface="Candara" panose="020E0502030303020204" pitchFamily="34" charset="0"/>
              </a:rPr>
              <a:t>En appui </a:t>
            </a:r>
            <a:r>
              <a:rPr lang="fr-FR" sz="2000" spc="-1" dirty="0">
                <a:latin typeface="Candara" panose="020E0502030303020204" pitchFamily="34" charset="0"/>
              </a:rPr>
              <a:t>des comités locaux et des membres des autres collèges</a:t>
            </a:r>
          </a:p>
          <a:p>
            <a:pPr marL="342900" indent="-342900" algn="just">
              <a:spcBef>
                <a:spcPts val="600"/>
              </a:spcBef>
              <a:buFont typeface="Wingdings" panose="05000000000000000000" pitchFamily="2" charset="2"/>
              <a:buChar char="v"/>
            </a:pPr>
            <a:r>
              <a:rPr lang="fr-FR" sz="2000" b="1" spc="-1" dirty="0">
                <a:latin typeface="Candara" panose="020E0502030303020204" pitchFamily="34" charset="0"/>
              </a:rPr>
              <a:t>Rôle d’interface </a:t>
            </a:r>
            <a:r>
              <a:rPr lang="fr-FR" sz="2000" spc="-1" dirty="0">
                <a:latin typeface="Candara" panose="020E0502030303020204" pitchFamily="34" charset="0"/>
              </a:rPr>
              <a:t>et de </a:t>
            </a:r>
            <a:r>
              <a:rPr lang="fr-FR" sz="2000" b="1" spc="-1" dirty="0">
                <a:latin typeface="Candara" panose="020E0502030303020204" pitchFamily="34" charset="0"/>
              </a:rPr>
              <a:t>tête de réseau</a:t>
            </a:r>
          </a:p>
          <a:p>
            <a:pPr marL="342900" indent="-342900" algn="just">
              <a:spcBef>
                <a:spcPts val="600"/>
              </a:spcBef>
              <a:buFont typeface="Wingdings" panose="05000000000000000000" pitchFamily="2" charset="2"/>
              <a:buChar char="v"/>
            </a:pPr>
            <a:r>
              <a:rPr lang="fr-FR" sz="2000" spc="-1" dirty="0">
                <a:latin typeface="Candara" panose="020E0502030303020204" pitchFamily="34" charset="0"/>
              </a:rPr>
              <a:t>Suivi du </a:t>
            </a:r>
            <a:r>
              <a:rPr lang="fr-FR" sz="2000" b="1" spc="-1" dirty="0">
                <a:latin typeface="Candara" panose="020E0502030303020204" pitchFamily="34" charset="0"/>
              </a:rPr>
              <a:t>programme d’action </a:t>
            </a:r>
            <a:r>
              <a:rPr lang="fr-FR" sz="2000" spc="-1" dirty="0">
                <a:latin typeface="Candara" panose="020E0502030303020204" pitchFamily="34" charset="0"/>
              </a:rPr>
              <a:t>et du </a:t>
            </a:r>
            <a:r>
              <a:rPr lang="fr-FR" sz="2000" b="1" spc="-1" dirty="0">
                <a:latin typeface="Candara" panose="020E0502030303020204" pitchFamily="34" charset="0"/>
              </a:rPr>
              <a:t>bilan de l’état de santé</a:t>
            </a:r>
          </a:p>
          <a:p>
            <a:pPr algn="just">
              <a:spcBef>
                <a:spcPts val="600"/>
              </a:spcBef>
            </a:pPr>
            <a:endParaRPr lang="fr-FR" sz="2000" spc="-1" dirty="0">
              <a:latin typeface="Candara" panose="020E0502030303020204" pitchFamily="34" charset="0"/>
            </a:endParaRPr>
          </a:p>
          <a:p>
            <a:pPr marL="285750" indent="-285750">
              <a:spcBef>
                <a:spcPts val="600"/>
              </a:spcBef>
              <a:buFont typeface="Wingdings" panose="05000000000000000000" pitchFamily="2" charset="2"/>
              <a:buChar char="Ø"/>
            </a:pPr>
            <a:r>
              <a:rPr lang="fr-FR" sz="2000" b="1" strike="noStrike" spc="-1" dirty="0">
                <a:solidFill>
                  <a:srgbClr val="00B0F0"/>
                </a:solidFill>
                <a:latin typeface="Candara" panose="020E0502030303020204" pitchFamily="34" charset="0"/>
              </a:rPr>
              <a:t>Temps forts </a:t>
            </a:r>
          </a:p>
          <a:p>
            <a:pPr marL="342900" indent="-342900">
              <a:spcBef>
                <a:spcPts val="600"/>
              </a:spcBef>
              <a:buFont typeface="Wingdings" panose="05000000000000000000" pitchFamily="2" charset="2"/>
              <a:buChar char="v"/>
            </a:pPr>
            <a:r>
              <a:rPr lang="fr-FR" sz="2000" b="1" spc="-1" dirty="0">
                <a:latin typeface="Candara" panose="020E0502030303020204" pitchFamily="34" charset="0"/>
              </a:rPr>
              <a:t>Réunions par bassin </a:t>
            </a:r>
            <a:r>
              <a:rPr lang="fr-FR" sz="2000" spc="-1" dirty="0">
                <a:latin typeface="Candara" panose="020E0502030303020204" pitchFamily="34" charset="0"/>
              </a:rPr>
              <a:t>(minimum 1 fois/an)</a:t>
            </a:r>
          </a:p>
          <a:p>
            <a:pPr marL="342900" indent="-342900">
              <a:spcBef>
                <a:spcPts val="600"/>
              </a:spcBef>
              <a:buFont typeface="Wingdings" panose="05000000000000000000" pitchFamily="2" charset="2"/>
              <a:buChar char="v"/>
            </a:pPr>
            <a:r>
              <a:rPr lang="fr-FR" sz="2000" spc="-1" dirty="0">
                <a:latin typeface="Candara" panose="020E0502030303020204" pitchFamily="34" charset="0"/>
              </a:rPr>
              <a:t>Réunions des </a:t>
            </a:r>
            <a:r>
              <a:rPr lang="fr-FR" sz="2000" b="1" spc="-1" dirty="0">
                <a:latin typeface="Candara" panose="020E0502030303020204" pitchFamily="34" charset="0"/>
              </a:rPr>
              <a:t>comités locaux </a:t>
            </a:r>
          </a:p>
          <a:p>
            <a:pPr marL="342900" indent="-342900">
              <a:spcBef>
                <a:spcPts val="600"/>
              </a:spcBef>
              <a:buFont typeface="Wingdings" panose="05000000000000000000" pitchFamily="2" charset="2"/>
              <a:buChar char="v"/>
            </a:pPr>
            <a:r>
              <a:rPr lang="fr-FR" sz="2000" spc="-1" dirty="0">
                <a:latin typeface="Candara" panose="020E0502030303020204" pitchFamily="34" charset="0"/>
              </a:rPr>
              <a:t>Réunions du </a:t>
            </a:r>
            <a:r>
              <a:rPr lang="fr-FR" sz="2000" b="1" spc="-1" dirty="0">
                <a:latin typeface="Candara" panose="020E0502030303020204" pitchFamily="34" charset="0"/>
              </a:rPr>
              <a:t>comité national </a:t>
            </a:r>
            <a:r>
              <a:rPr lang="fr-FR" sz="2000" spc="-1" dirty="0">
                <a:latin typeface="Candara" panose="020E0502030303020204" pitchFamily="34" charset="0"/>
              </a:rPr>
              <a:t>(1 fois/an à Paris et en outre-mer)</a:t>
            </a:r>
          </a:p>
          <a:p>
            <a:pPr marL="342900" indent="-342900">
              <a:spcBef>
                <a:spcPts val="600"/>
              </a:spcBef>
              <a:buFont typeface="Wingdings" panose="05000000000000000000" pitchFamily="2" charset="2"/>
              <a:buChar char="v"/>
            </a:pPr>
            <a:r>
              <a:rPr lang="fr-FR" sz="2000" b="1" spc="-1" dirty="0">
                <a:latin typeface="Candara" panose="020E0502030303020204" pitchFamily="34" charset="0"/>
              </a:rPr>
              <a:t>Webinaires</a:t>
            </a:r>
            <a:r>
              <a:rPr lang="fr-FR" sz="2000" spc="-1" dirty="0">
                <a:latin typeface="Candara" panose="020E0502030303020204" pitchFamily="34" charset="0"/>
              </a:rPr>
              <a:t> (2 à 3/an)</a:t>
            </a:r>
          </a:p>
          <a:p>
            <a:pPr marL="342900" indent="-342900">
              <a:spcBef>
                <a:spcPts val="600"/>
              </a:spcBef>
              <a:buFont typeface="Wingdings" panose="05000000000000000000" pitchFamily="2" charset="2"/>
              <a:buChar char="v"/>
            </a:pPr>
            <a:r>
              <a:rPr lang="fr-FR" sz="2000" b="1" spc="-1" dirty="0">
                <a:latin typeface="Candara" panose="020E0502030303020204" pitchFamily="34" charset="0"/>
              </a:rPr>
              <a:t>Newsletters </a:t>
            </a:r>
            <a:r>
              <a:rPr lang="fr-FR" sz="2000" spc="-1" dirty="0">
                <a:latin typeface="Candara" panose="020E0502030303020204" pitchFamily="34" charset="0"/>
              </a:rPr>
              <a:t>(mensuelles)</a:t>
            </a:r>
          </a:p>
          <a:p>
            <a:pPr marL="342900" indent="-342900">
              <a:spcBef>
                <a:spcPts val="600"/>
              </a:spcBef>
              <a:buFont typeface="Wingdings" panose="05000000000000000000" pitchFamily="2" charset="2"/>
              <a:buChar char="v"/>
            </a:pPr>
            <a:r>
              <a:rPr lang="fr-FR" sz="2000" b="1" spc="-1" dirty="0">
                <a:latin typeface="Candara" panose="020E0502030303020204" pitchFamily="34" charset="0"/>
              </a:rPr>
              <a:t>Délégations de crédits </a:t>
            </a:r>
            <a:r>
              <a:rPr lang="fr-FR" sz="2000" spc="-1" dirty="0">
                <a:latin typeface="Candara" panose="020E0502030303020204" pitchFamily="34" charset="0"/>
              </a:rPr>
              <a:t>(annuelles)</a:t>
            </a:r>
          </a:p>
          <a:p>
            <a:pPr>
              <a:spcBef>
                <a:spcPts val="600"/>
              </a:spcBef>
            </a:pPr>
            <a:endParaRPr lang="fr-FR" sz="2400" spc="-1" dirty="0">
              <a:latin typeface="Candara" panose="020E0502030303020204" pitchFamily="34" charset="0"/>
            </a:endParaRPr>
          </a:p>
          <a:p>
            <a:pPr>
              <a:lnSpc>
                <a:spcPts val="1800"/>
              </a:lnSpc>
            </a:pPr>
            <a:endParaRPr lang="fr-FR" sz="1600" b="0" strike="noStrike" spc="-1" dirty="0">
              <a:latin typeface="Arial"/>
            </a:endParaRPr>
          </a:p>
          <a:p>
            <a:pPr>
              <a:lnSpc>
                <a:spcPts val="1800"/>
              </a:lnSpc>
              <a:buNone/>
            </a:pPr>
            <a:endParaRPr lang="fr-FR" sz="1600" b="0" strike="noStrike" spc="-1" dirty="0">
              <a:latin typeface="Arial"/>
            </a:endParaRPr>
          </a:p>
          <a:p>
            <a:pPr>
              <a:lnSpc>
                <a:spcPts val="1800"/>
              </a:lnSpc>
              <a:buNone/>
            </a:pPr>
            <a:endParaRPr lang="fr-FR" sz="1500" b="0" strike="noStrike" spc="-1" dirty="0">
              <a:latin typeface="Arial"/>
            </a:endParaRPr>
          </a:p>
        </p:txBody>
      </p:sp>
      <p:sp>
        <p:nvSpPr>
          <p:cNvPr id="99" name="Connecteur droit 2"/>
          <p:cNvSpPr/>
          <p:nvPr/>
        </p:nvSpPr>
        <p:spPr>
          <a:xfrm>
            <a:off x="576720" y="1160280"/>
            <a:ext cx="5247000" cy="360"/>
          </a:xfrm>
          <a:prstGeom prst="line">
            <a:avLst/>
          </a:prstGeom>
          <a:ln>
            <a:solidFill>
              <a:srgbClr val="4F81BD"/>
            </a:solidFill>
            <a:round/>
          </a:ln>
        </p:spPr>
        <p:style>
          <a:lnRef idx="2">
            <a:schemeClr val="accent1"/>
          </a:lnRef>
          <a:fillRef idx="0">
            <a:schemeClr val="accent1"/>
          </a:fillRef>
          <a:effectRef idx="1">
            <a:schemeClr val="accent1"/>
          </a:effectRef>
          <a:fontRef idx="minor"/>
        </p:style>
      </p:sp>
    </p:spTree>
    <p:extLst>
      <p:ext uri="{BB962C8B-B14F-4D97-AF65-F5344CB8AC3E}">
        <p14:creationId xmlns:p14="http://schemas.microsoft.com/office/powerpoint/2010/main" val="1024630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 10" descr="fond-page-ifrecor1.png"/>
          <p:cNvPicPr/>
          <p:nvPr/>
        </p:nvPicPr>
        <p:blipFill>
          <a:blip r:embed="rId2"/>
          <a:stretch/>
        </p:blipFill>
        <p:spPr>
          <a:xfrm>
            <a:off x="0" y="5668200"/>
            <a:ext cx="9143640" cy="1212120"/>
          </a:xfrm>
          <a:prstGeom prst="rect">
            <a:avLst/>
          </a:prstGeom>
          <a:ln w="0">
            <a:noFill/>
          </a:ln>
        </p:spPr>
      </p:pic>
      <p:sp>
        <p:nvSpPr>
          <p:cNvPr id="97" name="Titre 1"/>
          <p:cNvSpPr/>
          <p:nvPr/>
        </p:nvSpPr>
        <p:spPr>
          <a:xfrm>
            <a:off x="405360" y="500400"/>
            <a:ext cx="6091560" cy="7664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anchor="ctr">
            <a:normAutofit/>
          </a:bodyPr>
          <a:lstStyle/>
          <a:p>
            <a:pPr>
              <a:lnSpc>
                <a:spcPts val="2999"/>
              </a:lnSpc>
              <a:buNone/>
            </a:pPr>
            <a:r>
              <a:rPr lang="fr-FR" sz="3500" b="1" strike="noStrike" spc="-1" dirty="0">
                <a:solidFill>
                  <a:srgbClr val="984807"/>
                </a:solidFill>
                <a:latin typeface="Candara"/>
              </a:rPr>
              <a:t>Le règlement intérieur</a:t>
            </a:r>
            <a:endParaRPr lang="fr-FR" sz="3500" b="0" strike="noStrike" spc="-1" dirty="0">
              <a:latin typeface="Arial"/>
            </a:endParaRPr>
          </a:p>
        </p:txBody>
      </p:sp>
      <p:sp>
        <p:nvSpPr>
          <p:cNvPr id="98" name="Titre 1"/>
          <p:cNvSpPr/>
          <p:nvPr/>
        </p:nvSpPr>
        <p:spPr>
          <a:xfrm>
            <a:off x="0" y="1394913"/>
            <a:ext cx="8895240" cy="52495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285750" indent="-285750" algn="just">
              <a:spcBef>
                <a:spcPts val="600"/>
              </a:spcBef>
              <a:buFont typeface="Wingdings" panose="05000000000000000000" pitchFamily="2" charset="2"/>
              <a:buChar char="Ø"/>
            </a:pPr>
            <a:r>
              <a:rPr lang="fr-FR" sz="2400" spc="-1" dirty="0">
                <a:latin typeface="Candara" panose="020E0502030303020204" pitchFamily="34" charset="0"/>
              </a:rPr>
              <a:t>Objectif : </a:t>
            </a:r>
            <a:r>
              <a:rPr lang="fr-FR" sz="2400" b="1" spc="-1" dirty="0">
                <a:latin typeface="Candara" panose="020E0502030303020204" pitchFamily="34" charset="0"/>
              </a:rPr>
              <a:t>valider le fonctionnement de l’</a:t>
            </a:r>
            <a:r>
              <a:rPr lang="fr-FR" sz="2400" b="1" spc="-1" dirty="0" err="1">
                <a:latin typeface="Candara" panose="020E0502030303020204" pitchFamily="34" charset="0"/>
              </a:rPr>
              <a:t>Ifrecor</a:t>
            </a:r>
            <a:r>
              <a:rPr lang="fr-FR" sz="2400" b="1" spc="-1" dirty="0">
                <a:latin typeface="Candara" panose="020E0502030303020204" pitchFamily="34" charset="0"/>
              </a:rPr>
              <a:t> au niveau national </a:t>
            </a:r>
            <a:r>
              <a:rPr lang="fr-FR" sz="2400" spc="-1" dirty="0">
                <a:latin typeface="Candara" panose="020E0502030303020204" pitchFamily="34" charset="0"/>
              </a:rPr>
              <a:t>lors de la prochaine réunion du comité national</a:t>
            </a:r>
          </a:p>
          <a:p>
            <a:pPr>
              <a:spcBef>
                <a:spcPts val="600"/>
              </a:spcBef>
            </a:pPr>
            <a:endParaRPr lang="fr-FR" sz="2400" spc="-1" dirty="0">
              <a:latin typeface="Candara" panose="020E0502030303020204" pitchFamily="34" charset="0"/>
            </a:endParaRPr>
          </a:p>
          <a:p>
            <a:pPr marL="285750" indent="-285750">
              <a:spcBef>
                <a:spcPts val="600"/>
              </a:spcBef>
              <a:buFont typeface="Wingdings" panose="05000000000000000000" pitchFamily="2" charset="2"/>
              <a:buChar char="Ø"/>
            </a:pPr>
            <a:r>
              <a:rPr lang="fr-FR" sz="2400" b="0" strike="noStrike" spc="-1" dirty="0">
                <a:latin typeface="Candara" panose="020E0502030303020204" pitchFamily="34" charset="0"/>
              </a:rPr>
              <a:t>Règlement intérieur en 3 parties :</a:t>
            </a:r>
          </a:p>
          <a:p>
            <a:pPr marL="285750" indent="-285750">
              <a:spcBef>
                <a:spcPts val="600"/>
              </a:spcBef>
              <a:buFont typeface="Wingdings" panose="05000000000000000000" pitchFamily="2" charset="2"/>
              <a:buChar char="v"/>
            </a:pPr>
            <a:r>
              <a:rPr lang="fr-FR" sz="2400" spc="-1" dirty="0">
                <a:latin typeface="Candara" panose="020E0502030303020204" pitchFamily="34" charset="0"/>
              </a:rPr>
              <a:t>Comité national (quorum, représentation, délibération, règles de vote)</a:t>
            </a:r>
          </a:p>
          <a:p>
            <a:pPr marL="285750" indent="-285750">
              <a:spcBef>
                <a:spcPts val="600"/>
              </a:spcBef>
              <a:buFont typeface="Wingdings" panose="05000000000000000000" pitchFamily="2" charset="2"/>
              <a:buChar char="v"/>
            </a:pPr>
            <a:r>
              <a:rPr lang="fr-FR" sz="2400" spc="-1" dirty="0">
                <a:latin typeface="Candara" panose="020E0502030303020204" pitchFamily="34" charset="0"/>
              </a:rPr>
              <a:t>Bureau national</a:t>
            </a:r>
          </a:p>
          <a:p>
            <a:pPr marL="285750" indent="-285750">
              <a:spcBef>
                <a:spcPts val="600"/>
              </a:spcBef>
              <a:buFont typeface="Wingdings" panose="05000000000000000000" pitchFamily="2" charset="2"/>
              <a:buChar char="v"/>
            </a:pPr>
            <a:r>
              <a:rPr lang="fr-FR" sz="2400" spc="-1" dirty="0">
                <a:latin typeface="Candara" panose="020E0502030303020204" pitchFamily="34" charset="0"/>
              </a:rPr>
              <a:t>Utilisation du logo</a:t>
            </a:r>
          </a:p>
          <a:p>
            <a:pPr marL="285750" indent="-285750">
              <a:spcBef>
                <a:spcPts val="600"/>
              </a:spcBef>
              <a:buFont typeface="Wingdings" panose="05000000000000000000" pitchFamily="2" charset="2"/>
              <a:buChar char="v"/>
            </a:pPr>
            <a:endParaRPr lang="fr-FR" sz="2400" i="1" spc="-1" dirty="0">
              <a:solidFill>
                <a:srgbClr val="00B0F0"/>
              </a:solidFill>
              <a:latin typeface="Candara" panose="020E0502030303020204" pitchFamily="34" charset="0"/>
            </a:endParaRPr>
          </a:p>
          <a:p>
            <a:pPr marL="285750" indent="-285750" algn="just">
              <a:spcBef>
                <a:spcPts val="600"/>
              </a:spcBef>
              <a:buFont typeface="Wingdings" panose="05000000000000000000" pitchFamily="2" charset="2"/>
              <a:buChar char="Ø"/>
            </a:pPr>
            <a:r>
              <a:rPr lang="fr-FR" sz="2400" i="1" spc="-1" dirty="0">
                <a:solidFill>
                  <a:srgbClr val="00B0F0"/>
                </a:solidFill>
                <a:latin typeface="Candara" panose="020E0502030303020204" pitchFamily="34" charset="0"/>
              </a:rPr>
              <a:t>Version partagée en fin d’année avec délai pour réagir, amender, ajouter des éléments</a:t>
            </a:r>
          </a:p>
          <a:p>
            <a:pPr marL="285750" indent="-285750">
              <a:lnSpc>
                <a:spcPts val="1800"/>
              </a:lnSpc>
              <a:buFont typeface="Wingdings" panose="05000000000000000000" pitchFamily="2" charset="2"/>
              <a:buChar char="v"/>
            </a:pPr>
            <a:endParaRPr lang="fr-FR" sz="1600" b="0" strike="noStrike" spc="-1" dirty="0">
              <a:latin typeface="Arial"/>
            </a:endParaRPr>
          </a:p>
          <a:p>
            <a:pPr>
              <a:lnSpc>
                <a:spcPts val="1800"/>
              </a:lnSpc>
              <a:buNone/>
            </a:pPr>
            <a:endParaRPr lang="fr-FR" sz="1600" b="0" strike="noStrike" spc="-1" dirty="0">
              <a:latin typeface="Arial"/>
            </a:endParaRPr>
          </a:p>
          <a:p>
            <a:pPr>
              <a:lnSpc>
                <a:spcPts val="1800"/>
              </a:lnSpc>
              <a:buNone/>
            </a:pPr>
            <a:endParaRPr lang="fr-FR" sz="1500" b="0" strike="noStrike" spc="-1" dirty="0">
              <a:latin typeface="Arial"/>
            </a:endParaRPr>
          </a:p>
        </p:txBody>
      </p:sp>
      <p:sp>
        <p:nvSpPr>
          <p:cNvPr id="99" name="Connecteur droit 2"/>
          <p:cNvSpPr/>
          <p:nvPr/>
        </p:nvSpPr>
        <p:spPr>
          <a:xfrm>
            <a:off x="576720" y="1160280"/>
            <a:ext cx="5247000" cy="360"/>
          </a:xfrm>
          <a:prstGeom prst="line">
            <a:avLst/>
          </a:prstGeom>
          <a:ln>
            <a:solidFill>
              <a:srgbClr val="4F81BD"/>
            </a:solidFill>
            <a:round/>
          </a:ln>
        </p:spPr>
        <p:style>
          <a:lnRef idx="2">
            <a:schemeClr val="accent1"/>
          </a:lnRef>
          <a:fillRef idx="0">
            <a:schemeClr val="accent1"/>
          </a:fillRef>
          <a:effectRef idx="1">
            <a:schemeClr val="accent1"/>
          </a:effectRef>
          <a:fontRef idx="minor"/>
        </p:style>
      </p:sp>
    </p:spTree>
    <p:extLst>
      <p:ext uri="{BB962C8B-B14F-4D97-AF65-F5344CB8AC3E}">
        <p14:creationId xmlns:p14="http://schemas.microsoft.com/office/powerpoint/2010/main" val="23931533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3039</TotalTime>
  <Words>3001</Words>
  <Application>Microsoft Office PowerPoint</Application>
  <PresentationFormat>Affichage à l'écran (4:3)</PresentationFormat>
  <Paragraphs>510</Paragraphs>
  <Slides>28</Slides>
  <Notes>8</Notes>
  <HiddenSlides>0</HiddenSlides>
  <MMClips>0</MMClips>
  <ScaleCrop>false</ScaleCrop>
  <HeadingPairs>
    <vt:vector size="6" baseType="variant">
      <vt:variant>
        <vt:lpstr>Polices utilisées</vt:lpstr>
      </vt:variant>
      <vt:variant>
        <vt:i4>15</vt:i4>
      </vt:variant>
      <vt:variant>
        <vt:lpstr>Thème</vt:lpstr>
      </vt:variant>
      <vt:variant>
        <vt:i4>4</vt:i4>
      </vt:variant>
      <vt:variant>
        <vt:lpstr>Titres des diapositives</vt:lpstr>
      </vt:variant>
      <vt:variant>
        <vt:i4>28</vt:i4>
      </vt:variant>
    </vt:vector>
  </HeadingPairs>
  <TitlesOfParts>
    <vt:vector size="47" baseType="lpstr">
      <vt:lpstr>Arial</vt:lpstr>
      <vt:lpstr>Calibri</vt:lpstr>
      <vt:lpstr>Calibri Light</vt:lpstr>
      <vt:lpstr>Candara</vt:lpstr>
      <vt:lpstr>Canva Sans</vt:lpstr>
      <vt:lpstr>Lato Light</vt:lpstr>
      <vt:lpstr>Mont Thin</vt:lpstr>
      <vt:lpstr>Montserrat</vt:lpstr>
      <vt:lpstr>museo-sans</vt:lpstr>
      <vt:lpstr>Signika</vt:lpstr>
      <vt:lpstr>STIX Two Math</vt:lpstr>
      <vt:lpstr>Symbol</vt:lpstr>
      <vt:lpstr>Times New Roman</vt:lpstr>
      <vt:lpstr>Verdana</vt:lpstr>
      <vt:lpstr>Wingdings</vt:lpstr>
      <vt:lpstr>Office Theme</vt:lpstr>
      <vt:lpstr>Office Theme</vt:lpstr>
      <vt:lpstr>Thème Office</vt:lpstr>
      <vt:lpstr>1_Office Theme</vt:lpstr>
      <vt:lpstr>Comité national de l’Ifrecor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Communication Ifrecor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Calendrier 2023-2024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L’ETUDE</dc:title>
  <dc:subject/>
  <dc:creator>PIKNETART</dc:creator>
  <dc:description/>
  <cp:lastModifiedBy>PEBAYLE Antoine</cp:lastModifiedBy>
  <cp:revision>151</cp:revision>
  <dcterms:created xsi:type="dcterms:W3CDTF">2014-11-26T12:07:20Z</dcterms:created>
  <dcterms:modified xsi:type="dcterms:W3CDTF">2023-12-07T10:30:30Z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vt:i4>
  </property>
  <property fmtid="{D5CDD505-2E9C-101B-9397-08002B2CF9AE}" pid="3" name="PresentationFormat">
    <vt:lpwstr>Affichage à l'écran (4:3)</vt:lpwstr>
  </property>
  <property fmtid="{D5CDD505-2E9C-101B-9397-08002B2CF9AE}" pid="4" name="Slides">
    <vt:i4>3</vt:i4>
  </property>
</Properties>
</file>